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0"/>
  </p:notes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57" r:id="rId57"/>
    <p:sldId id="358" r:id="rId58"/>
    <p:sldId id="322" r:id="rId59"/>
    <p:sldId id="323" r:id="rId60"/>
    <p:sldId id="324" r:id="rId61"/>
    <p:sldId id="325" r:id="rId62"/>
    <p:sldId id="326" r:id="rId63"/>
    <p:sldId id="327" r:id="rId64"/>
    <p:sldId id="328" r:id="rId65"/>
    <p:sldId id="329" r:id="rId66"/>
    <p:sldId id="330" r:id="rId67"/>
    <p:sldId id="331" r:id="rId68"/>
    <p:sldId id="332" r:id="rId69"/>
    <p:sldId id="335" r:id="rId70"/>
    <p:sldId id="336" r:id="rId71"/>
    <p:sldId id="337" r:id="rId72"/>
    <p:sldId id="338" r:id="rId73"/>
    <p:sldId id="339" r:id="rId74"/>
    <p:sldId id="340" r:id="rId75"/>
    <p:sldId id="341" r:id="rId76"/>
    <p:sldId id="342" r:id="rId77"/>
    <p:sldId id="343" r:id="rId78"/>
    <p:sldId id="344" r:id="rId79"/>
    <p:sldId id="345" r:id="rId80"/>
    <p:sldId id="346" r:id="rId81"/>
    <p:sldId id="347" r:id="rId82"/>
    <p:sldId id="348" r:id="rId83"/>
    <p:sldId id="350" r:id="rId84"/>
    <p:sldId id="351" r:id="rId85"/>
    <p:sldId id="352" r:id="rId86"/>
    <p:sldId id="353" r:id="rId87"/>
    <p:sldId id="354" r:id="rId88"/>
    <p:sldId id="356" r:id="rId89"/>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4CA3C9-9DAD-44AC-B100-F7EE89EB2E76}" type="datetimeFigureOut">
              <a:rPr lang="pt-BR" smtClean="0"/>
              <a:t>17/12/2014</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AA6AB8-F7E3-4A91-9745-8785488C258D}" type="slidenum">
              <a:rPr lang="pt-BR" smtClean="0"/>
              <a:t>‹nº›</a:t>
            </a:fld>
            <a:endParaRPr lang="pt-BR"/>
          </a:p>
        </p:txBody>
      </p:sp>
    </p:spTree>
    <p:extLst>
      <p:ext uri="{BB962C8B-B14F-4D97-AF65-F5344CB8AC3E}">
        <p14:creationId xmlns:p14="http://schemas.microsoft.com/office/powerpoint/2010/main" val="1217753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10" name="Triângulo retângu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ítu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17" name="Subtítu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grpSp>
        <p:nvGrpSpPr>
          <p:cNvPr id="2" name="Grupo 1"/>
          <p:cNvGrpSpPr/>
          <p:nvPr/>
        </p:nvGrpSpPr>
        <p:grpSpPr>
          <a:xfrm>
            <a:off x="-3765" y="4953000"/>
            <a:ext cx="9147765" cy="1912088"/>
            <a:chOff x="-3765" y="4832896"/>
            <a:chExt cx="9147765" cy="2032192"/>
          </a:xfrm>
        </p:grpSpPr>
        <p:sp>
          <p:nvSpPr>
            <p:cNvPr id="7" name="Forma liv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a liv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a liv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ector reto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ço Reservado para Data 29"/>
          <p:cNvSpPr>
            <a:spLocks noGrp="1"/>
          </p:cNvSpPr>
          <p:nvPr>
            <p:ph type="dt" sz="half" idx="10"/>
          </p:nvPr>
        </p:nvSpPr>
        <p:spPr/>
        <p:txBody>
          <a:bodyPr/>
          <a:lstStyle>
            <a:lvl1pPr>
              <a:defRPr>
                <a:solidFill>
                  <a:srgbClr val="FFFFFF"/>
                </a:solidFill>
              </a:defRPr>
            </a:lvl1pPr>
            <a:extLst/>
          </a:lstStyle>
          <a:p>
            <a:fld id="{9BCFCF9F-4349-460B-948F-0B222FED9BF4}" type="datetimeFigureOut">
              <a:rPr lang="pt-BR" smtClean="0"/>
              <a:pPr/>
              <a:t>17/12/2014</a:t>
            </a:fld>
            <a:endParaRPr lang="pt-BR"/>
          </a:p>
        </p:txBody>
      </p:sp>
      <p:sp>
        <p:nvSpPr>
          <p:cNvPr id="19" name="Espaço Reservado para Rodapé 18"/>
          <p:cNvSpPr>
            <a:spLocks noGrp="1"/>
          </p:cNvSpPr>
          <p:nvPr>
            <p:ph type="ftr" sz="quarter" idx="11"/>
          </p:nvPr>
        </p:nvSpPr>
        <p:spPr/>
        <p:txBody>
          <a:bodyPr/>
          <a:lstStyle>
            <a:lvl1pPr>
              <a:defRPr>
                <a:solidFill>
                  <a:schemeClr val="accent1">
                    <a:tint val="20000"/>
                  </a:schemeClr>
                </a:solidFill>
              </a:defRPr>
            </a:lvl1pPr>
            <a:extLst/>
          </a:lstStyle>
          <a:p>
            <a:endParaRPr lang="pt-BR"/>
          </a:p>
        </p:txBody>
      </p:sp>
      <p:sp>
        <p:nvSpPr>
          <p:cNvPr id="27" name="Espaço Reservado para Número de Slide 26"/>
          <p:cNvSpPr>
            <a:spLocks noGrp="1"/>
          </p:cNvSpPr>
          <p:nvPr>
            <p:ph type="sldNum" sz="quarter" idx="12"/>
          </p:nvPr>
        </p:nvSpPr>
        <p:spPr/>
        <p:txBody>
          <a:bodyPr/>
          <a:lstStyle>
            <a:lvl1pPr>
              <a:defRPr>
                <a:solidFill>
                  <a:srgbClr val="FFFFFF"/>
                </a:solidFill>
              </a:defRPr>
            </a:lvl1pPr>
            <a:extLst/>
          </a:lstStyle>
          <a:p>
            <a:fld id="{AA702A1F-123D-481F-BD3F-438A08E0E528}"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AA702A1F-123D-481F-BD3F-438A08E0E528}"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44013" y="274640"/>
            <a:ext cx="1777470" cy="5592761"/>
          </a:xfrm>
        </p:spPr>
        <p:txBody>
          <a:bodyPr vert="eaVert"/>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AA702A1F-123D-481F-BD3F-438A08E0E528}"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AA702A1F-123D-481F-BD3F-438A08E0E528}" type="slidenum">
              <a:rPr lang="pt-BR" smtClean="0"/>
              <a:pPr/>
              <a:t>‹nº›</a:t>
            </a:fld>
            <a:endParaRPr lang="pt-BR"/>
          </a:p>
        </p:txBody>
      </p:sp>
      <p:sp>
        <p:nvSpPr>
          <p:cNvPr id="7" name="Título 6"/>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bg>
      <p:bgRef idx="1002">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AA702A1F-123D-481F-BD3F-438A08E0E528}" type="slidenum">
              <a:rPr lang="pt-BR" smtClean="0"/>
              <a:pPr/>
              <a:t>‹nº›</a:t>
            </a:fld>
            <a:endParaRPr lang="pt-BR"/>
          </a:p>
        </p:txBody>
      </p:sp>
      <p:sp>
        <p:nvSpPr>
          <p:cNvPr id="7" name="Divis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Divis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bg>
      <p:bgRef idx="1002">
        <a:schemeClr val="bg1"/>
      </p:bgRef>
    </p:bg>
    <p:spTree>
      <p:nvGrpSpPr>
        <p:cNvPr id="1" name=""/>
        <p:cNvGrpSpPr/>
        <p:nvPr/>
      </p:nvGrpSpPr>
      <p:grpSpPr>
        <a:xfrm>
          <a:off x="0" y="0"/>
          <a:ext cx="0" cy="0"/>
          <a:chOff x="0" y="0"/>
          <a:chExt cx="0" cy="0"/>
        </a:xfrm>
      </p:grpSpPr>
      <p:sp>
        <p:nvSpPr>
          <p:cNvPr id="3" name="Espaço Reservado para Conteúd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AA702A1F-123D-481F-BD3F-438A08E0E528}" type="slidenum">
              <a:rPr lang="pt-BR" smtClean="0"/>
              <a:pPr/>
              <a:t>‹nº›</a:t>
            </a:fld>
            <a:endParaRPr lang="pt-BR"/>
          </a:p>
        </p:txBody>
      </p:sp>
      <p:sp>
        <p:nvSpPr>
          <p:cNvPr id="8" name="Título 7"/>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nchor="ctr"/>
          <a:lstStyle>
            <a:lvl1pPr>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8" name="Espaço Reservado para Rodapé 7"/>
          <p:cNvSpPr>
            <a:spLocks noGrp="1"/>
          </p:cNvSpPr>
          <p:nvPr>
            <p:ph type="ftr" sz="quarter" idx="11"/>
          </p:nvPr>
        </p:nvSpPr>
        <p:spPr/>
        <p:txBody>
          <a:bodyPr/>
          <a:lstStyle>
            <a:extLst/>
          </a:lstStyle>
          <a:p>
            <a:endParaRPr lang="pt-BR"/>
          </a:p>
        </p:txBody>
      </p:sp>
      <p:sp>
        <p:nvSpPr>
          <p:cNvPr id="9" name="Espaço Reservado para Número de Slide 8"/>
          <p:cNvSpPr>
            <a:spLocks noGrp="1"/>
          </p:cNvSpPr>
          <p:nvPr>
            <p:ph type="sldNum" sz="quarter" idx="12"/>
          </p:nvPr>
        </p:nvSpPr>
        <p:spPr/>
        <p:txBody>
          <a:bodyPr/>
          <a:lstStyle>
            <a:extLst/>
          </a:lstStyle>
          <a:p>
            <a:fld id="{AA702A1F-123D-481F-BD3F-438A08E0E528}"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bg>
      <p:bgRef idx="1002">
        <a:schemeClr val="bg1"/>
      </p:bgRef>
    </p:bg>
    <p:spTree>
      <p:nvGrpSpPr>
        <p:cNvPr id="1" name=""/>
        <p:cNvGrpSpPr/>
        <p:nvPr/>
      </p:nvGrpSpPr>
      <p:grpSpPr>
        <a:xfrm>
          <a:off x="0" y="0"/>
          <a:ext cx="0" cy="0"/>
          <a:chOff x="0" y="0"/>
          <a:chExt cx="0" cy="0"/>
        </a:xfrm>
      </p:grpSpPr>
      <p:sp>
        <p:nvSpPr>
          <p:cNvPr id="3" name="Espaço Reservado para Data 2"/>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4" name="Espaço Reservado para Rodapé 3"/>
          <p:cNvSpPr>
            <a:spLocks noGrp="1"/>
          </p:cNvSpPr>
          <p:nvPr>
            <p:ph type="ftr" sz="quarter" idx="11"/>
          </p:nvPr>
        </p:nvSpPr>
        <p:spPr/>
        <p:txBody>
          <a:bodyPr/>
          <a:lstStyle>
            <a:extLst/>
          </a:lstStyle>
          <a:p>
            <a:endParaRPr lang="pt-BR"/>
          </a:p>
        </p:txBody>
      </p:sp>
      <p:sp>
        <p:nvSpPr>
          <p:cNvPr id="5" name="Espaço Reservado para Número de Slide 4"/>
          <p:cNvSpPr>
            <a:spLocks noGrp="1"/>
          </p:cNvSpPr>
          <p:nvPr>
            <p:ph type="sldNum" sz="quarter" idx="12"/>
          </p:nvPr>
        </p:nvSpPr>
        <p:spPr/>
        <p:txBody>
          <a:bodyPr/>
          <a:lstStyle>
            <a:extLst/>
          </a:lstStyle>
          <a:p>
            <a:fld id="{AA702A1F-123D-481F-BD3F-438A08E0E528}" type="slidenum">
              <a:rPr lang="pt-BR" smtClean="0"/>
              <a:pPr/>
              <a:t>‹nº›</a:t>
            </a:fld>
            <a:endParaRPr lang="pt-BR"/>
          </a:p>
        </p:txBody>
      </p:sp>
      <p:sp>
        <p:nvSpPr>
          <p:cNvPr id="6" name="Título 5"/>
          <p:cNvSpPr>
            <a:spLocks noGrp="1"/>
          </p:cNvSpPr>
          <p:nvPr>
            <p:ph type="title"/>
          </p:nvPr>
        </p:nvSpPr>
        <p:spPr/>
        <p:txBody>
          <a:bodyPr rtlCol="0"/>
          <a:lstStyle>
            <a:extLst/>
          </a:lstStyle>
          <a:p>
            <a:r>
              <a:rPr kumimoji="0" lang="pt-BR" smtClean="0"/>
              <a:t>Clique para editar o estilo do título mestre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extLst/>
          </a:lstStyle>
          <a:p>
            <a:fld id="{9BCFCF9F-4349-460B-948F-0B222FED9BF4}" type="datetimeFigureOut">
              <a:rPr lang="pt-BR" smtClean="0"/>
              <a:pPr/>
              <a:t>17/12/2014</a:t>
            </a:fld>
            <a:endParaRPr lang="pt-BR"/>
          </a:p>
        </p:txBody>
      </p:sp>
      <p:sp>
        <p:nvSpPr>
          <p:cNvPr id="3" name="Espaço Reservado para Rodapé 2"/>
          <p:cNvSpPr>
            <a:spLocks noGrp="1"/>
          </p:cNvSpPr>
          <p:nvPr>
            <p:ph type="ftr" sz="quarter" idx="11"/>
          </p:nvPr>
        </p:nvSpPr>
        <p:spPr/>
        <p:txBody>
          <a:bodyPr/>
          <a:lstStyle>
            <a:extLst/>
          </a:lstStyle>
          <a:p>
            <a:endParaRPr lang="pt-BR"/>
          </a:p>
        </p:txBody>
      </p:sp>
      <p:sp>
        <p:nvSpPr>
          <p:cNvPr id="4" name="Espaço Reservado para Número de Slide 3"/>
          <p:cNvSpPr>
            <a:spLocks noGrp="1"/>
          </p:cNvSpPr>
          <p:nvPr>
            <p:ph type="sldNum" sz="quarter" idx="12"/>
          </p:nvPr>
        </p:nvSpPr>
        <p:spPr/>
        <p:txBody>
          <a:bodyPr/>
          <a:lstStyle>
            <a:extLst/>
          </a:lstStyle>
          <a:p>
            <a:fld id="{AA702A1F-123D-481F-BD3F-438A08E0E528}"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a:xfrm>
            <a:off x="6727032" y="6407944"/>
            <a:ext cx="1920240" cy="365760"/>
          </a:xfrm>
        </p:spPr>
        <p:txBody>
          <a:bodyPr/>
          <a:lstStyle>
            <a:extLst/>
          </a:lstStyle>
          <a:p>
            <a:fld id="{9BCFCF9F-4349-460B-948F-0B222FED9BF4}" type="datetimeFigureOut">
              <a:rPr lang="pt-BR" smtClean="0"/>
              <a:pPr/>
              <a:t>17/12/2014</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AA702A1F-123D-481F-BD3F-438A08E0E528}"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1"/>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t-BR" smtClean="0"/>
              <a:t>Clique para editar os estilos do texto mestre</a:t>
            </a:r>
          </a:p>
        </p:txBody>
      </p:sp>
      <p:sp>
        <p:nvSpPr>
          <p:cNvPr id="3" name="Espaço Reservado para Imagem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t-BR" smtClean="0"/>
              <a:t>Clique no ícone para adicionar uma imagem</a:t>
            </a:r>
            <a:endParaRPr kumimoji="0" lang="en-US" dirty="0"/>
          </a:p>
        </p:txBody>
      </p:sp>
      <p:sp>
        <p:nvSpPr>
          <p:cNvPr id="5" name="Espaço Reservado para Data 4"/>
          <p:cNvSpPr>
            <a:spLocks noGrp="1"/>
          </p:cNvSpPr>
          <p:nvPr>
            <p:ph type="dt" sz="half" idx="10"/>
          </p:nvPr>
        </p:nvSpPr>
        <p:spPr/>
        <p:txBody>
          <a:bodyPr/>
          <a:lstStyle>
            <a:lvl1pPr>
              <a:defRPr>
                <a:solidFill>
                  <a:schemeClr val="tx1"/>
                </a:solidFill>
              </a:defRPr>
            </a:lvl1pPr>
            <a:extLst/>
          </a:lstStyle>
          <a:p>
            <a:fld id="{9BCFCF9F-4349-460B-948F-0B222FED9BF4}" type="datetimeFigureOut">
              <a:rPr lang="pt-BR" smtClean="0"/>
              <a:pPr/>
              <a:t>17/12/2014</a:t>
            </a:fld>
            <a:endParaRPr lang="pt-BR"/>
          </a:p>
        </p:txBody>
      </p:sp>
      <p:sp>
        <p:nvSpPr>
          <p:cNvPr id="6" name="Espaço Reservado para Rodapé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t-BR"/>
          </a:p>
        </p:txBody>
      </p:sp>
      <p:sp>
        <p:nvSpPr>
          <p:cNvPr id="7" name="Espaço Reservado para Número de Slide 6"/>
          <p:cNvSpPr>
            <a:spLocks noGrp="1"/>
          </p:cNvSpPr>
          <p:nvPr>
            <p:ph type="sldNum" sz="quarter" idx="12"/>
          </p:nvPr>
        </p:nvSpPr>
        <p:spPr/>
        <p:txBody>
          <a:bodyPr/>
          <a:lstStyle>
            <a:lvl1pPr>
              <a:defRPr>
                <a:solidFill>
                  <a:schemeClr val="tx1"/>
                </a:solidFill>
              </a:defRPr>
            </a:lvl1pPr>
            <a:extLst/>
          </a:lstStyle>
          <a:p>
            <a:fld id="{AA702A1F-123D-481F-BD3F-438A08E0E528}" type="slidenum">
              <a:rPr lang="pt-BR" smtClean="0"/>
              <a:pPr/>
              <a:t>‹nº›</a:t>
            </a:fld>
            <a:endParaRPr lang="pt-BR"/>
          </a:p>
        </p:txBody>
      </p:sp>
      <p:sp>
        <p:nvSpPr>
          <p:cNvPr id="2" name="Títu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t-BR" smtClean="0"/>
              <a:t>Clique para editar o estilo do título mestre</a:t>
            </a:r>
            <a:endParaRPr kumimoji="0" lang="en-US"/>
          </a:p>
        </p:txBody>
      </p:sp>
      <p:sp>
        <p:nvSpPr>
          <p:cNvPr id="8" name="Forma liv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a liv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ângulo retângu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ector reto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ivis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Divis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a liv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a liv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ângulo retângu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ector reto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t-BR" smtClean="0"/>
              <a:t>Clique para editar o estilo do título mestre</a:t>
            </a:r>
            <a:endParaRPr kumimoji="0" lang="en-US"/>
          </a:p>
        </p:txBody>
      </p:sp>
      <p:sp>
        <p:nvSpPr>
          <p:cNvPr id="30" name="Espaço Reservado para Tex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0" name="Espaço Reservado para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BCFCF9F-4349-460B-948F-0B222FED9BF4}" type="datetimeFigureOut">
              <a:rPr lang="pt-BR" smtClean="0"/>
              <a:pPr/>
              <a:t>17/12/2014</a:t>
            </a:fld>
            <a:endParaRPr lang="pt-BR"/>
          </a:p>
        </p:txBody>
      </p:sp>
      <p:sp>
        <p:nvSpPr>
          <p:cNvPr id="22" name="Espaço Reservado para Rodapé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t-BR"/>
          </a:p>
        </p:txBody>
      </p:sp>
      <p:sp>
        <p:nvSpPr>
          <p:cNvPr id="18" name="Espaço Reservado para Número de Slid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A702A1F-123D-481F-BD3F-438A08E0E528}"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farm1.static.flickr.com/37/98542653_80ad5842b0.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video" Target="file:///C:\Users\Meus%20Documentos\Desktop\SLIDES%20TERMOQU&#205;MICA\Saiba%20porque%20os%20carros%20bicombust&#237;veis%20poluem%20mais.wmv" TargetMode="External"/><Relationship Id="rId4" Type="http://schemas.openxmlformats.org/officeDocument/2006/relationships/hyperlink" Target="http://www.youtube.com/watch?v=LegC_b-kp1s"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farm1.static.flickr.com/37/98542653_80ad5842b0.jpg"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8.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hyperlink" Target="http://www.pontociencia.org.br/experimentos-interna.php?experimento=630&amp;OVOS+A+LA+QUIMICA" TargetMode="External"/><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6.xml"/><Relationship Id="rId5" Type="http://schemas.openxmlformats.org/officeDocument/2006/relationships/image" Target="../media/image60.png"/><Relationship Id="rId4" Type="http://schemas.openxmlformats.org/officeDocument/2006/relationships/image" Target="../media/image59.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85720" y="1752601"/>
            <a:ext cx="8172480" cy="1829761"/>
          </a:xfrm>
        </p:spPr>
        <p:txBody>
          <a:bodyPr>
            <a:normAutofit fontScale="90000"/>
          </a:bodyPr>
          <a:lstStyle/>
          <a:p>
            <a:r>
              <a:rPr lang="pt-BR" dirty="0" smtClean="0"/>
              <a:t/>
            </a:r>
            <a:br>
              <a:rPr lang="pt-BR" dirty="0" smtClean="0"/>
            </a:br>
            <a:r>
              <a:rPr lang="pt-BR" dirty="0" smtClean="0"/>
              <a:t>TERMOQUÍMICA E MEIO AMBIENTE</a:t>
            </a:r>
            <a:endParaRPr lang="pt-BR" dirty="0"/>
          </a:p>
        </p:txBody>
      </p:sp>
      <p:sp>
        <p:nvSpPr>
          <p:cNvPr id="3" name="Subtítulo 2"/>
          <p:cNvSpPr>
            <a:spLocks noGrp="1"/>
          </p:cNvSpPr>
          <p:nvPr>
            <p:ph type="subTitle" idx="1"/>
          </p:nvPr>
        </p:nvSpPr>
        <p:spPr/>
        <p:txBody>
          <a:bodyPr/>
          <a:lstStyle/>
          <a:p>
            <a:r>
              <a:rPr lang="pt-BR" b="1" dirty="0" smtClean="0">
                <a:solidFill>
                  <a:srgbClr val="FF0000"/>
                </a:solidFill>
              </a:rPr>
              <a:t>Prof Thiago Pereira</a:t>
            </a:r>
            <a:endParaRPr lang="pt-BR" b="1" dirty="0">
              <a:solidFill>
                <a:srgbClr val="FF0000"/>
              </a:solidFill>
            </a:endParaRPr>
          </a:p>
        </p:txBody>
      </p:sp>
      <p:pic>
        <p:nvPicPr>
          <p:cNvPr id="4" name="Picture 10" descr="http://4.bp.blogspot.com/-1aIfBgUmcpk/UBmDxnSbylI/AAAAAAAAACc/rPyC6G_dsPY/s1600/ufrn.jpg"/>
          <p:cNvPicPr>
            <a:picLocks noChangeAspect="1" noChangeArrowheads="1"/>
          </p:cNvPicPr>
          <p:nvPr/>
        </p:nvPicPr>
        <p:blipFill>
          <a:blip r:embed="rId2" cstate="print"/>
          <a:srcRect/>
          <a:stretch>
            <a:fillRect/>
          </a:stretch>
        </p:blipFill>
        <p:spPr bwMode="auto">
          <a:xfrm>
            <a:off x="2071670" y="357166"/>
            <a:ext cx="1571636" cy="1143008"/>
          </a:xfrm>
          <a:prstGeom prst="rect">
            <a:avLst/>
          </a:prstGeom>
          <a:noFill/>
        </p:spPr>
      </p:pic>
      <p:pic>
        <p:nvPicPr>
          <p:cNvPr id="5" name="Picture 20" descr="http://www.sigaa.ufrn.br/sigaa/verFoto?idFoto=124255&amp;key=ec9f4a18652b5c5770c0c889b8d6724a"/>
          <p:cNvPicPr>
            <a:picLocks noChangeAspect="1" noChangeArrowheads="1"/>
          </p:cNvPicPr>
          <p:nvPr/>
        </p:nvPicPr>
        <p:blipFill>
          <a:blip r:embed="rId3" cstate="print"/>
          <a:srcRect/>
          <a:stretch>
            <a:fillRect/>
          </a:stretch>
        </p:blipFill>
        <p:spPr bwMode="auto">
          <a:xfrm>
            <a:off x="3929058" y="500042"/>
            <a:ext cx="1285884" cy="785818"/>
          </a:xfrm>
          <a:prstGeom prst="rect">
            <a:avLst/>
          </a:prstGeom>
          <a:noFill/>
        </p:spPr>
      </p:pic>
      <p:pic>
        <p:nvPicPr>
          <p:cNvPr id="13314" name="Picture 2" descr="http://imagem.portalmidia.net/2013/04/uepb.jpg"/>
          <p:cNvPicPr>
            <a:picLocks noChangeAspect="1" noChangeArrowheads="1"/>
          </p:cNvPicPr>
          <p:nvPr/>
        </p:nvPicPr>
        <p:blipFill>
          <a:blip r:embed="rId4" cstate="print"/>
          <a:srcRect/>
          <a:stretch>
            <a:fillRect/>
          </a:stretch>
        </p:blipFill>
        <p:spPr bwMode="auto">
          <a:xfrm>
            <a:off x="5786446" y="357166"/>
            <a:ext cx="1285884" cy="1000132"/>
          </a:xfrm>
          <a:prstGeom prst="rect">
            <a:avLst/>
          </a:prstGeom>
          <a:noFill/>
        </p:spPr>
      </p:pic>
      <p:pic>
        <p:nvPicPr>
          <p:cNvPr id="13315" name="Picture 3"/>
          <p:cNvPicPr>
            <a:picLocks noChangeAspect="1" noChangeArrowheads="1"/>
          </p:cNvPicPr>
          <p:nvPr/>
        </p:nvPicPr>
        <p:blipFill>
          <a:blip r:embed="rId5"/>
          <a:srcRect/>
          <a:stretch>
            <a:fillRect/>
          </a:stretch>
        </p:blipFill>
        <p:spPr bwMode="auto">
          <a:xfrm>
            <a:off x="0" y="3357562"/>
            <a:ext cx="4714876" cy="1643074"/>
          </a:xfrm>
          <a:prstGeom prst="rect">
            <a:avLst/>
          </a:prstGeom>
          <a:noFill/>
          <a:ln w="9525">
            <a:noFill/>
            <a:miter lim="800000"/>
            <a:headEnd/>
            <a:tailEnd/>
          </a:ln>
          <a:effectLst/>
        </p:spPr>
      </p:pic>
      <p:pic>
        <p:nvPicPr>
          <p:cNvPr id="13316" name="Picture 4"/>
          <p:cNvPicPr>
            <a:picLocks noChangeAspect="1" noChangeArrowheads="1"/>
          </p:cNvPicPr>
          <p:nvPr/>
        </p:nvPicPr>
        <p:blipFill>
          <a:blip r:embed="rId6"/>
          <a:srcRect/>
          <a:stretch>
            <a:fillRect/>
          </a:stretch>
        </p:blipFill>
        <p:spPr bwMode="auto">
          <a:xfrm>
            <a:off x="3886162" y="5200650"/>
            <a:ext cx="5257838" cy="165735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8</a:t>
            </a:r>
            <a:endParaRPr lang="pt-BR" dirty="0"/>
          </a:p>
        </p:txBody>
      </p:sp>
      <p:pic>
        <p:nvPicPr>
          <p:cNvPr id="4" name="Picture 4" descr="http://www.qpcpesquisa.com/termoquimica.bmp"/>
          <p:cNvPicPr>
            <a:picLocks noGrp="1" noChangeAspect="1" noChangeArrowheads="1"/>
          </p:cNvPicPr>
          <p:nvPr>
            <p:ph idx="1"/>
          </p:nvPr>
        </p:nvPicPr>
        <p:blipFill>
          <a:blip r:embed="rId2" cstate="print"/>
          <a:srcRect/>
          <a:stretch>
            <a:fillRect/>
          </a:stretch>
        </p:blipFill>
        <p:spPr bwMode="auto">
          <a:xfrm>
            <a:off x="785786" y="1928802"/>
            <a:ext cx="7358114" cy="342902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9</a:t>
            </a:r>
            <a:endParaRPr lang="pt-BR" dirty="0"/>
          </a:p>
        </p:txBody>
      </p:sp>
      <p:pic>
        <p:nvPicPr>
          <p:cNvPr id="4" name="Imagem 3"/>
          <p:cNvPicPr>
            <a:picLocks noChangeAspect="1"/>
          </p:cNvPicPr>
          <p:nvPr/>
        </p:nvPicPr>
        <p:blipFill>
          <a:blip r:embed="rId2" cstate="print"/>
          <a:stretch>
            <a:fillRect/>
          </a:stretch>
        </p:blipFill>
        <p:spPr>
          <a:xfrm>
            <a:off x="1571604" y="1714488"/>
            <a:ext cx="5948164" cy="37862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10</a:t>
            </a:r>
            <a:endParaRPr lang="pt-BR" dirty="0"/>
          </a:p>
        </p:txBody>
      </p:sp>
      <p:pic>
        <p:nvPicPr>
          <p:cNvPr id="4" name="Espaço Reservado para Conteúdo 9"/>
          <p:cNvPicPr>
            <a:picLocks noChangeAspect="1"/>
          </p:cNvPicPr>
          <p:nvPr/>
        </p:nvPicPr>
        <p:blipFill>
          <a:blip r:embed="rId2" cstate="print"/>
          <a:stretch>
            <a:fillRect/>
          </a:stretch>
        </p:blipFill>
        <p:spPr>
          <a:xfrm>
            <a:off x="1142976" y="1643050"/>
            <a:ext cx="6929486" cy="42862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pPr algn="ctr"/>
            <a:r>
              <a:rPr lang="pt-BR" dirty="0" smtClean="0"/>
              <a:t>EXPLICAÇÕES PARA AS IMAGENS</a:t>
            </a:r>
            <a:endParaRPr lang="pt-BR" dirty="0"/>
          </a:p>
        </p:txBody>
      </p:sp>
      <p:pic>
        <p:nvPicPr>
          <p:cNvPr id="4" name="Picture 2" descr="http://www.tocadacotia.com/wp-content/uploads/2012/04/periodo-da-pedra-polida-1.jpg"/>
          <p:cNvPicPr>
            <a:picLocks noGrp="1" noChangeAspect="1" noChangeArrowheads="1"/>
          </p:cNvPicPr>
          <p:nvPr>
            <p:ph idx="1"/>
          </p:nvPr>
        </p:nvPicPr>
        <p:blipFill>
          <a:blip r:embed="rId2" cstate="print"/>
          <a:srcRect/>
          <a:stretch>
            <a:fillRect/>
          </a:stretch>
        </p:blipFill>
        <p:spPr bwMode="auto">
          <a:xfrm>
            <a:off x="571472" y="1500174"/>
            <a:ext cx="2643190" cy="3571900"/>
          </a:xfrm>
          <a:prstGeom prst="rect">
            <a:avLst/>
          </a:prstGeom>
          <a:noFill/>
        </p:spPr>
      </p:pic>
      <p:pic>
        <p:nvPicPr>
          <p:cNvPr id="14338" name="Picture 2"/>
          <p:cNvPicPr>
            <a:picLocks noChangeAspect="1" noChangeArrowheads="1"/>
          </p:cNvPicPr>
          <p:nvPr/>
        </p:nvPicPr>
        <p:blipFill>
          <a:blip r:embed="rId3"/>
          <a:srcRect/>
          <a:stretch>
            <a:fillRect/>
          </a:stretch>
        </p:blipFill>
        <p:spPr bwMode="auto">
          <a:xfrm>
            <a:off x="3571868" y="2285992"/>
            <a:ext cx="4143404" cy="1500198"/>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noChangeAspect="1"/>
          </p:cNvPicPr>
          <p:nvPr>
            <p:ph idx="1"/>
          </p:nvPr>
        </p:nvPicPr>
        <p:blipFill>
          <a:blip r:embed="rId2" cstate="print"/>
          <a:stretch>
            <a:fillRect/>
          </a:stretch>
        </p:blipFill>
        <p:spPr>
          <a:xfrm>
            <a:off x="285720" y="785794"/>
            <a:ext cx="2705100" cy="3571900"/>
          </a:xfrm>
          <a:prstGeom prst="rect">
            <a:avLst/>
          </a:prstGeom>
        </p:spPr>
      </p:pic>
      <p:pic>
        <p:nvPicPr>
          <p:cNvPr id="15362" name="Picture 2"/>
          <p:cNvPicPr>
            <a:picLocks noChangeAspect="1" noChangeArrowheads="1"/>
          </p:cNvPicPr>
          <p:nvPr/>
        </p:nvPicPr>
        <p:blipFill>
          <a:blip r:embed="rId3"/>
          <a:srcRect/>
          <a:stretch>
            <a:fillRect/>
          </a:stretch>
        </p:blipFill>
        <p:spPr bwMode="auto">
          <a:xfrm>
            <a:off x="3286116" y="1785926"/>
            <a:ext cx="5643602" cy="371477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034" y="428604"/>
            <a:ext cx="3429024" cy="4952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6" name="Picture 2"/>
          <p:cNvPicPr>
            <a:picLocks noChangeAspect="1" noChangeArrowheads="1"/>
          </p:cNvPicPr>
          <p:nvPr/>
        </p:nvPicPr>
        <p:blipFill>
          <a:blip r:embed="rId3"/>
          <a:srcRect/>
          <a:stretch>
            <a:fillRect/>
          </a:stretch>
        </p:blipFill>
        <p:spPr bwMode="auto">
          <a:xfrm>
            <a:off x="4229100" y="1357298"/>
            <a:ext cx="4914900" cy="450059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714356"/>
            <a:ext cx="2143140" cy="464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0" name="Picture 2"/>
          <p:cNvPicPr>
            <a:picLocks noChangeAspect="1" noChangeArrowheads="1"/>
          </p:cNvPicPr>
          <p:nvPr/>
        </p:nvPicPr>
        <p:blipFill>
          <a:blip r:embed="rId3"/>
          <a:srcRect/>
          <a:stretch>
            <a:fillRect/>
          </a:stretch>
        </p:blipFill>
        <p:spPr bwMode="auto">
          <a:xfrm>
            <a:off x="3000364" y="1571612"/>
            <a:ext cx="5286412" cy="371477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a:hlinkClick r:id="rId2"/>
          </p:cNvPr>
          <p:cNvPicPr>
            <a:picLocks noGrp="1" noChangeAspect="1" noChangeArrowheads="1"/>
          </p:cNvPicPr>
          <p:nvPr>
            <p:ph idx="1"/>
          </p:nvPr>
        </p:nvPicPr>
        <p:blipFill>
          <a:blip r:embed="rId3" cstate="print"/>
          <a:srcRect/>
          <a:stretch>
            <a:fillRect/>
          </a:stretch>
        </p:blipFill>
        <p:spPr bwMode="auto">
          <a:xfrm>
            <a:off x="214283" y="857232"/>
            <a:ext cx="3214710" cy="3643338"/>
          </a:xfrm>
          <a:prstGeom prst="rect">
            <a:avLst/>
          </a:prstGeom>
          <a:noFill/>
          <a:ln w="9525">
            <a:noFill/>
            <a:round/>
            <a:headEnd/>
            <a:tailEnd/>
          </a:ln>
        </p:spPr>
      </p:pic>
      <p:sp>
        <p:nvSpPr>
          <p:cNvPr id="2" name="CaixaDeTexto 1"/>
          <p:cNvSpPr txBox="1"/>
          <p:nvPr/>
        </p:nvSpPr>
        <p:spPr>
          <a:xfrm>
            <a:off x="3851920" y="1340768"/>
            <a:ext cx="4896544" cy="4801314"/>
          </a:xfrm>
          <a:prstGeom prst="rect">
            <a:avLst/>
          </a:prstGeom>
          <a:noFill/>
        </p:spPr>
        <p:txBody>
          <a:bodyPr wrap="square" rtlCol="0">
            <a:spAutoFit/>
          </a:bodyPr>
          <a:lstStyle/>
          <a:p>
            <a:pPr algn="just"/>
            <a:r>
              <a:rPr lang="pt-BR" b="1" u="sng" dirty="0" smtClean="0">
                <a:solidFill>
                  <a:srgbClr val="FF0000"/>
                </a:solidFill>
              </a:rPr>
              <a:t>IMAGEM 5: DEGELO DAS CALOTAS POLARES</a:t>
            </a:r>
          </a:p>
          <a:p>
            <a:pPr algn="just"/>
            <a:endParaRPr lang="pt-BR" b="1" u="sng" dirty="0">
              <a:solidFill>
                <a:srgbClr val="FF0000"/>
              </a:solidFill>
            </a:endParaRPr>
          </a:p>
          <a:p>
            <a:pPr algn="just"/>
            <a:r>
              <a:rPr lang="pt-BR" sz="1400" b="1" dirty="0" smtClean="0"/>
              <a:t>O degelo das calotas polares é um problema grave, que está tomando proporções mais do que alarmantes. Uma das principais preocupações dos ambientalistas é o gás metano, cerca de vinte vezes mais potente que o dióxido de carbono. Cientistas chegaram a conclusão de que as geleiras servem como depósito do gás, e conforme vão desaparecendo, mais acelerado se  torna o processo de aquecimento global. A liberação do metano é tão grande que o gás mal se mistura com a água, e, depois de formar bolhas na superfície, é liberado quase instantaneamente pela atmosfera. Estudos realizados na região indicam que a temperatura está subindo e já acumula um acréscimo de 4º graus Celsius nos últimos anos. O efeito estufa tem provocado esse derretimento, logo o aluno poderia classificar esse acontecimento como um processo endotérmico.</a:t>
            </a:r>
            <a:endParaRPr lang="pt-BR" sz="14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285720" y="857232"/>
            <a:ext cx="3143272" cy="3531781"/>
          </a:xfrm>
          <a:prstGeom prst="rect">
            <a:avLst/>
          </a:prstGeom>
          <a:noFill/>
          <a:ln w="9525">
            <a:noFill/>
            <a:miter lim="800000"/>
            <a:headEnd/>
            <a:tailEnd/>
          </a:ln>
        </p:spPr>
      </p:pic>
      <p:sp>
        <p:nvSpPr>
          <p:cNvPr id="3" name="CaixaDeTexto 2"/>
          <p:cNvSpPr txBox="1"/>
          <p:nvPr/>
        </p:nvSpPr>
        <p:spPr>
          <a:xfrm>
            <a:off x="4067409" y="906792"/>
            <a:ext cx="4320480" cy="5632311"/>
          </a:xfrm>
          <a:prstGeom prst="rect">
            <a:avLst/>
          </a:prstGeom>
          <a:noFill/>
        </p:spPr>
        <p:txBody>
          <a:bodyPr wrap="square" rtlCol="0">
            <a:spAutoFit/>
          </a:bodyPr>
          <a:lstStyle/>
          <a:p>
            <a:pPr algn="just"/>
            <a:r>
              <a:rPr lang="pt-BR" b="1" u="sng" dirty="0" smtClean="0">
                <a:solidFill>
                  <a:srgbClr val="FF0000"/>
                </a:solidFill>
              </a:rPr>
              <a:t>IMAGEM 6: OS ALIMENTOS</a:t>
            </a:r>
          </a:p>
          <a:p>
            <a:endParaRPr lang="pt-BR" dirty="0"/>
          </a:p>
          <a:p>
            <a:pPr algn="just"/>
            <a:r>
              <a:rPr lang="pt-BR" b="1" dirty="0" smtClean="0"/>
              <a:t>Ao se referir ao termo caloria, o indivíduo está fazendo alusão ao valor energético de um alimento específico. As calorias são a energia contida nos alimentos, portanto, indispensáveis para a manutenção da vida do ser humano, sendo usadas para funções como a digestão, respiração, força, etc. Pode caracterizar a imagem apresentada como um processo endotérmico, já que os alimentos fornecem energia necessária para manter a vida e toda a atividade de nosso corpo. Se tratando da digestão dos alimentos, os alunos poderiam caracterizar como um processo exotérmico já que é gasto energia no processo.</a:t>
            </a:r>
            <a:endParaRPr lang="pt-B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oto"/>
          <p:cNvPicPr>
            <a:picLocks noGrp="1" noChangeAspect="1" noChangeArrowheads="1"/>
          </p:cNvPicPr>
          <p:nvPr>
            <p:ph idx="1"/>
          </p:nvPr>
        </p:nvPicPr>
        <p:blipFill>
          <a:blip r:embed="rId2" cstate="print"/>
          <a:srcRect/>
          <a:stretch>
            <a:fillRect/>
          </a:stretch>
        </p:blipFill>
        <p:spPr bwMode="auto">
          <a:xfrm>
            <a:off x="285720" y="785794"/>
            <a:ext cx="3312820" cy="4525962"/>
          </a:xfrm>
          <a:prstGeom prst="rect">
            <a:avLst/>
          </a:prstGeom>
          <a:noFill/>
          <a:ln w="9525">
            <a:noFill/>
            <a:miter lim="800000"/>
            <a:headEnd/>
            <a:tailEnd/>
          </a:ln>
        </p:spPr>
      </p:pic>
      <p:pic>
        <p:nvPicPr>
          <p:cNvPr id="19458" name="Picture 2"/>
          <p:cNvPicPr>
            <a:picLocks noChangeAspect="1" noChangeArrowheads="1"/>
          </p:cNvPicPr>
          <p:nvPr/>
        </p:nvPicPr>
        <p:blipFill>
          <a:blip r:embed="rId3"/>
          <a:srcRect/>
          <a:stretch>
            <a:fillRect/>
          </a:stretch>
        </p:blipFill>
        <p:spPr bwMode="auto">
          <a:xfrm>
            <a:off x="3786182" y="1928802"/>
            <a:ext cx="5357818" cy="2580318"/>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endParaRPr lang="pt-BR" dirty="0" smtClean="0"/>
          </a:p>
          <a:p>
            <a:pPr algn="just"/>
            <a:r>
              <a:rPr lang="pt-BR" sz="3200" b="1" dirty="0" smtClean="0">
                <a:latin typeface="Arial Black" pitchFamily="34" charset="0"/>
              </a:rPr>
              <a:t>O QUE AS IMAGENS Á SEGUIR REPRESENTAM PARA VOCÊ? </a:t>
            </a:r>
          </a:p>
          <a:p>
            <a:pPr algn="just"/>
            <a:endParaRPr lang="pt-BR" sz="3200" b="1" dirty="0" smtClean="0">
              <a:latin typeface="Arial Black" pitchFamily="34" charset="0"/>
            </a:endParaRPr>
          </a:p>
          <a:p>
            <a:pPr algn="just"/>
            <a:r>
              <a:rPr lang="pt-BR" sz="3200" b="1" dirty="0" smtClean="0">
                <a:latin typeface="Arial Black" pitchFamily="34" charset="0"/>
              </a:rPr>
              <a:t>QUAL A RELAÇÃO QUE CADA UMA DELAS APRESENTA COM O ESTUDO QUE IREMOS  INICIAR?</a:t>
            </a:r>
            <a:endParaRPr lang="pt-BR" sz="3200" b="1" dirty="0">
              <a:latin typeface="Arial Black" pitchFamily="34" charset="0"/>
            </a:endParaRPr>
          </a:p>
        </p:txBody>
      </p:sp>
      <p:sp>
        <p:nvSpPr>
          <p:cNvPr id="3" name="Título 2"/>
          <p:cNvSpPr>
            <a:spLocks noGrp="1"/>
          </p:cNvSpPr>
          <p:nvPr>
            <p:ph type="title"/>
          </p:nvPr>
        </p:nvSpPr>
        <p:spPr>
          <a:solidFill>
            <a:srgbClr val="FFFF00"/>
          </a:solidFill>
          <a:ln w="76200">
            <a:solidFill>
              <a:schemeClr val="tx1"/>
            </a:solidFill>
          </a:ln>
        </p:spPr>
        <p:txBody>
          <a:bodyPr>
            <a:normAutofit fontScale="90000"/>
          </a:bodyPr>
          <a:lstStyle/>
          <a:p>
            <a:pPr algn="ctr"/>
            <a:r>
              <a:rPr lang="pt-BR" dirty="0" smtClean="0">
                <a:solidFill>
                  <a:srgbClr val="FF0000"/>
                </a:solidFill>
              </a:rPr>
              <a:t>1° MOMENTO: LEVANTAMENTO DAS CONCEPÇÕES PRÉVIAS </a:t>
            </a:r>
            <a:endParaRPr lang="pt-BR"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p:cNvPicPr>
            <a:picLocks noGrp="1" noChangeAspect="1"/>
          </p:cNvPicPr>
          <p:nvPr>
            <p:ph idx="1"/>
          </p:nvPr>
        </p:nvPicPr>
        <p:blipFill>
          <a:blip r:embed="rId2" cstate="print"/>
          <a:stretch>
            <a:fillRect/>
          </a:stretch>
        </p:blipFill>
        <p:spPr>
          <a:xfrm>
            <a:off x="642910" y="785794"/>
            <a:ext cx="2133600" cy="2143140"/>
          </a:xfrm>
          <a:prstGeom prst="rect">
            <a:avLst/>
          </a:prstGeom>
        </p:spPr>
      </p:pic>
      <p:pic>
        <p:nvPicPr>
          <p:cNvPr id="5" name="Espaço Reservado para Conteúdo 9"/>
          <p:cNvPicPr>
            <a:picLocks noChangeAspect="1"/>
          </p:cNvPicPr>
          <p:nvPr/>
        </p:nvPicPr>
        <p:blipFill>
          <a:blip r:embed="rId3" cstate="print"/>
          <a:stretch>
            <a:fillRect/>
          </a:stretch>
        </p:blipFill>
        <p:spPr>
          <a:xfrm>
            <a:off x="571472" y="3500438"/>
            <a:ext cx="2214578" cy="2000264"/>
          </a:xfrm>
          <a:prstGeom prst="rect">
            <a:avLst/>
          </a:prstGeom>
        </p:spPr>
      </p:pic>
      <p:pic>
        <p:nvPicPr>
          <p:cNvPr id="21506" name="Picture 2"/>
          <p:cNvPicPr>
            <a:picLocks noChangeAspect="1" noChangeArrowheads="1"/>
          </p:cNvPicPr>
          <p:nvPr/>
        </p:nvPicPr>
        <p:blipFill>
          <a:blip r:embed="rId4"/>
          <a:srcRect/>
          <a:stretch>
            <a:fillRect/>
          </a:stretch>
        </p:blipFill>
        <p:spPr bwMode="auto">
          <a:xfrm>
            <a:off x="3357554" y="1357298"/>
            <a:ext cx="5357850" cy="414340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endParaRPr lang="pt-BR" dirty="0" smtClean="0"/>
          </a:p>
          <a:p>
            <a:pPr algn="just"/>
            <a:r>
              <a:rPr lang="pt-BR" dirty="0" smtClean="0">
                <a:latin typeface="Arial Black" pitchFamily="34" charset="0"/>
              </a:rPr>
              <a:t>Quais as idéias apresentadas pelo texto?</a:t>
            </a:r>
          </a:p>
          <a:p>
            <a:pPr algn="just">
              <a:buNone/>
            </a:pPr>
            <a:endParaRPr lang="pt-BR" dirty="0" smtClean="0">
              <a:latin typeface="Arial Black" pitchFamily="34" charset="0"/>
            </a:endParaRPr>
          </a:p>
          <a:p>
            <a:pPr algn="just"/>
            <a:r>
              <a:rPr lang="pt-BR" dirty="0" smtClean="0">
                <a:latin typeface="Arial Black" pitchFamily="34" charset="0"/>
              </a:rPr>
              <a:t>Qual a importância do estudo da energia?</a:t>
            </a:r>
          </a:p>
          <a:p>
            <a:pPr algn="just"/>
            <a:endParaRPr lang="pt-BR" dirty="0" smtClean="0">
              <a:latin typeface="Arial Black" pitchFamily="34" charset="0"/>
            </a:endParaRPr>
          </a:p>
          <a:p>
            <a:pPr algn="just"/>
            <a:r>
              <a:rPr lang="pt-BR" dirty="0" smtClean="0">
                <a:latin typeface="Arial Black" pitchFamily="34" charset="0"/>
              </a:rPr>
              <a:t>O que este estudo nos possibilita compreender?</a:t>
            </a:r>
            <a:endParaRPr lang="pt-BR" dirty="0">
              <a:latin typeface="Arial Black" pitchFamily="34" charset="0"/>
            </a:endParaRPr>
          </a:p>
        </p:txBody>
      </p:sp>
      <p:sp>
        <p:nvSpPr>
          <p:cNvPr id="3" name="Título 2"/>
          <p:cNvSpPr>
            <a:spLocks noGrp="1"/>
          </p:cNvSpPr>
          <p:nvPr>
            <p:ph type="title"/>
          </p:nvPr>
        </p:nvSpPr>
        <p:spPr>
          <a:solidFill>
            <a:srgbClr val="FFFF00"/>
          </a:solidFill>
        </p:spPr>
        <p:txBody>
          <a:bodyPr>
            <a:noAutofit/>
          </a:bodyPr>
          <a:lstStyle/>
          <a:p>
            <a:pPr algn="just"/>
            <a:r>
              <a:rPr lang="pt-BR" sz="2800" dirty="0" smtClean="0">
                <a:solidFill>
                  <a:srgbClr val="FF0000"/>
                </a:solidFill>
                <a:latin typeface="Arial Black" pitchFamily="34" charset="0"/>
              </a:rPr>
              <a:t>2° MOMENTO : LEITURA E SOCIALIZAÇÃO DO TEXTO: QUÍMICA E ENERGIA</a:t>
            </a:r>
            <a:endParaRPr lang="pt-BR" sz="2800" dirty="0">
              <a:solidFill>
                <a:srgbClr val="FF0000"/>
              </a:solidFill>
              <a:latin typeface="Arial Black"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solidFill>
            <a:srgbClr val="FFFF00"/>
          </a:solidFill>
        </p:spPr>
        <p:txBody>
          <a:bodyPr>
            <a:normAutofit fontScale="90000"/>
          </a:bodyPr>
          <a:lstStyle/>
          <a:p>
            <a:pPr algn="ctr"/>
            <a:r>
              <a:rPr lang="pt-BR" dirty="0" smtClean="0">
                <a:latin typeface="Arial Black" pitchFamily="34" charset="0"/>
              </a:rPr>
              <a:t>ATIVIDADE: CONSTRUÇÃO DE UM MAPA CONCEITUAL</a:t>
            </a:r>
            <a:endParaRPr lang="pt-BR" dirty="0">
              <a:latin typeface="Arial Black" pitchFamily="34" charset="0"/>
            </a:endParaRPr>
          </a:p>
        </p:txBody>
      </p:sp>
      <p:pic>
        <p:nvPicPr>
          <p:cNvPr id="22530" name="Picture 2" descr="http://www.scielo.br/img/revistas/ciedu/v14n3/a08fig02.gif"/>
          <p:cNvPicPr>
            <a:picLocks noChangeAspect="1" noChangeArrowheads="1"/>
          </p:cNvPicPr>
          <p:nvPr/>
        </p:nvPicPr>
        <p:blipFill rotWithShape="1">
          <a:blip r:embed="rId2"/>
          <a:srcRect b="12511"/>
          <a:stretch/>
        </p:blipFill>
        <p:spPr bwMode="auto">
          <a:xfrm>
            <a:off x="500034" y="1714488"/>
            <a:ext cx="8072494" cy="418754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1571604" y="857232"/>
            <a:ext cx="6215106" cy="4357718"/>
          </a:xfrm>
          <a:solidFill>
            <a:srgbClr val="FFFF00"/>
          </a:solidFill>
          <a:ln w="76200">
            <a:solidFill>
              <a:schemeClr val="tx1"/>
            </a:solidFill>
          </a:ln>
        </p:spPr>
        <p:txBody>
          <a:bodyPr>
            <a:noAutofit/>
          </a:bodyPr>
          <a:lstStyle/>
          <a:p>
            <a:pPr algn="ctr"/>
            <a:r>
              <a:rPr lang="pt-BR" sz="4400" b="1" dirty="0" smtClean="0">
                <a:solidFill>
                  <a:srgbClr val="FF0000"/>
                </a:solidFill>
                <a:latin typeface="Times New Roman" pitchFamily="18" charset="0"/>
                <a:cs typeface="Times New Roman" pitchFamily="18" charset="0"/>
              </a:rPr>
              <a:t>3° Momento: VÍDEO</a:t>
            </a:r>
            <a:r>
              <a:rPr lang="pt-BR" sz="4400" b="1" dirty="0" smtClean="0">
                <a:latin typeface="Times New Roman" pitchFamily="18" charset="0"/>
                <a:cs typeface="Times New Roman" pitchFamily="18" charset="0"/>
              </a:rPr>
              <a:t/>
            </a:r>
            <a:br>
              <a:rPr lang="pt-BR" sz="4400" b="1" dirty="0" smtClean="0">
                <a:latin typeface="Times New Roman" pitchFamily="18" charset="0"/>
                <a:cs typeface="Times New Roman" pitchFamily="18" charset="0"/>
              </a:rPr>
            </a:br>
            <a:r>
              <a:rPr lang="pt-BR" sz="4400" b="1" dirty="0" smtClean="0">
                <a:solidFill>
                  <a:schemeClr val="bg1"/>
                </a:solidFill>
                <a:latin typeface="Times New Roman" pitchFamily="18" charset="0"/>
                <a:cs typeface="Times New Roman" pitchFamily="18" charset="0"/>
              </a:rPr>
              <a:t>Gasolina ou Álcool...Quem é mais poluente?</a:t>
            </a:r>
            <a:endParaRPr lang="pt-BR" sz="4400" b="1" dirty="0">
              <a:solidFill>
                <a:schemeClr val="bg1"/>
              </a:solidFill>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aiba porque os carros bicombustíveis poluem mais.wmv">
            <a:hlinkClick r:id="" action="ppaction://media"/>
          </p:cNvPr>
          <p:cNvPicPr>
            <a:picLocks noGrp="1" noRot="1" noChangeAspect="1"/>
          </p:cNvPicPr>
          <p:nvPr>
            <p:ph idx="1"/>
            <a:videoFile r:link="rId1"/>
          </p:nvPr>
        </p:nvPicPr>
        <p:blipFill>
          <a:blip r:embed="rId3" cstate="print"/>
          <a:stretch>
            <a:fillRect/>
          </a:stretch>
        </p:blipFill>
        <p:spPr>
          <a:xfrm>
            <a:off x="1285852" y="1000108"/>
            <a:ext cx="7215238" cy="4714908"/>
          </a:xfrm>
          <a:prstGeom prst="rect">
            <a:avLst/>
          </a:prstGeom>
        </p:spPr>
      </p:pic>
      <p:sp>
        <p:nvSpPr>
          <p:cNvPr id="4" name="Retângulo 3"/>
          <p:cNvSpPr/>
          <p:nvPr/>
        </p:nvSpPr>
        <p:spPr>
          <a:xfrm>
            <a:off x="2357422" y="5929330"/>
            <a:ext cx="5643602" cy="646331"/>
          </a:xfrm>
          <a:prstGeom prst="rect">
            <a:avLst/>
          </a:prstGeom>
          <a:solidFill>
            <a:schemeClr val="accent6">
              <a:lumMod val="40000"/>
              <a:lumOff val="60000"/>
            </a:schemeClr>
          </a:solidFill>
          <a:ln w="76200">
            <a:solidFill>
              <a:schemeClr val="tx1"/>
            </a:solidFill>
          </a:ln>
        </p:spPr>
        <p:txBody>
          <a:bodyPr wrap="square">
            <a:spAutoFit/>
          </a:bodyPr>
          <a:lstStyle/>
          <a:p>
            <a:r>
              <a:rPr lang="pt-BR" dirty="0" smtClean="0">
                <a:hlinkClick r:id="rId4"/>
              </a:rPr>
              <a:t>http://www.youtube.com/watch?v=LegC_b-kp1s</a:t>
            </a:r>
            <a:endParaRPr lang="pt-BR" dirty="0" smtClean="0"/>
          </a:p>
          <a:p>
            <a:endParaRPr lang="pt-BR" dirty="0"/>
          </a:p>
        </p:txBody>
      </p:sp>
    </p:spTree>
    <p:extLst>
      <p:ext uri="{BB962C8B-B14F-4D97-AF65-F5344CB8AC3E}">
        <p14:creationId xmlns:p14="http://schemas.microsoft.com/office/powerpoint/2010/main" val="414824711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4480" y="357166"/>
            <a:ext cx="6589199" cy="1280890"/>
          </a:xfrm>
          <a:solidFill>
            <a:srgbClr val="FFFF00"/>
          </a:solidFill>
          <a:ln w="76200">
            <a:solidFill>
              <a:schemeClr val="tx1"/>
            </a:solidFill>
          </a:ln>
        </p:spPr>
        <p:txBody>
          <a:bodyPr>
            <a:normAutofit/>
          </a:bodyPr>
          <a:lstStyle/>
          <a:p>
            <a:pPr algn="ctr"/>
            <a:r>
              <a:rPr lang="pt-BR" sz="3200" b="1" dirty="0" smtClean="0">
                <a:solidFill>
                  <a:schemeClr val="tx1"/>
                </a:solidFill>
                <a:latin typeface="Times New Roman" panose="02020603050405020304" pitchFamily="18" charset="0"/>
                <a:cs typeface="Times New Roman" panose="02020603050405020304" pitchFamily="18" charset="0"/>
              </a:rPr>
              <a:t>QUESTÕES PARA DISCUSSÃO</a:t>
            </a:r>
            <a:endParaRPr lang="pt-BR" sz="3200" b="1" dirty="0">
              <a:solidFill>
                <a:schemeClr val="tx1"/>
              </a:solidFill>
              <a:latin typeface="Times New Roman" panose="02020603050405020304" pitchFamily="18" charset="0"/>
              <a:cs typeface="Times New Roman" panose="02020603050405020304" pitchFamily="18" charset="0"/>
            </a:endParaRPr>
          </a:p>
        </p:txBody>
      </p:sp>
      <p:sp>
        <p:nvSpPr>
          <p:cNvPr id="3" name="Espaço Reservado para Conteúdo 2"/>
          <p:cNvSpPr>
            <a:spLocks noGrp="1"/>
          </p:cNvSpPr>
          <p:nvPr>
            <p:ph idx="1"/>
          </p:nvPr>
        </p:nvSpPr>
        <p:spPr>
          <a:xfrm>
            <a:off x="914400" y="2000240"/>
            <a:ext cx="7729566" cy="4429156"/>
          </a:xfrm>
          <a:solidFill>
            <a:srgbClr val="00B0F0"/>
          </a:solidFill>
          <a:ln w="76200">
            <a:solidFill>
              <a:schemeClr val="tx1"/>
            </a:solidFill>
          </a:ln>
        </p:spPr>
        <p:txBody>
          <a:bodyPr>
            <a:normAutofit fontScale="92500" lnSpcReduction="20000"/>
          </a:bodyPr>
          <a:lstStyle/>
          <a:p>
            <a:pPr algn="just">
              <a:buFont typeface="Wingdings" panose="05000000000000000000" pitchFamily="2" charset="2"/>
              <a:buChar char="§"/>
            </a:pPr>
            <a:endParaRPr lang="pt-BR" sz="3000" dirty="0" smtClean="0">
              <a:latin typeface="Times New Roman" panose="02020603050405020304" pitchFamily="18" charset="0"/>
              <a:cs typeface="Times New Roman" panose="02020603050405020304" pitchFamily="18" charset="0"/>
            </a:endParaRPr>
          </a:p>
          <a:p>
            <a:pPr algn="ctr">
              <a:buNone/>
            </a:pPr>
            <a:r>
              <a:rPr lang="pt-BR" sz="3000" b="1" dirty="0" smtClean="0">
                <a:solidFill>
                  <a:schemeClr val="tx1"/>
                </a:solidFill>
                <a:latin typeface="Times New Roman" panose="02020603050405020304" pitchFamily="18" charset="0"/>
                <a:cs typeface="Times New Roman" panose="02020603050405020304" pitchFamily="18" charset="0"/>
              </a:rPr>
              <a:t>(DIVIDIR EM GRUPOS)</a:t>
            </a:r>
          </a:p>
          <a:p>
            <a:pPr algn="just">
              <a:buFont typeface="Wingdings" panose="05000000000000000000" pitchFamily="2" charset="2"/>
              <a:buChar char="§"/>
            </a:pPr>
            <a:r>
              <a:rPr lang="pt-BR" sz="3000" dirty="0" smtClean="0">
                <a:solidFill>
                  <a:schemeClr val="tx1"/>
                </a:solidFill>
                <a:latin typeface="Times New Roman" panose="02020603050405020304" pitchFamily="18" charset="0"/>
                <a:cs typeface="Times New Roman" panose="02020603050405020304" pitchFamily="18" charset="0"/>
              </a:rPr>
              <a:t>Quais as informações que o vídeo apresenta? Existe alguma relação desse vídeo com o estudo na energia?</a:t>
            </a:r>
          </a:p>
          <a:p>
            <a:pPr marL="0" indent="0" algn="just">
              <a:buNone/>
            </a:pPr>
            <a:endParaRPr lang="pt-BR" sz="3000" dirty="0">
              <a:solidFill>
                <a:schemeClr val="tx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pt-BR" sz="3000" dirty="0" smtClean="0">
                <a:solidFill>
                  <a:schemeClr val="tx1"/>
                </a:solidFill>
                <a:latin typeface="Times New Roman" panose="02020603050405020304" pitchFamily="18" charset="0"/>
                <a:cs typeface="Times New Roman" panose="02020603050405020304" pitchFamily="18" charset="0"/>
              </a:rPr>
              <a:t>Cite os poluentes presentes na combustão do carro?</a:t>
            </a:r>
          </a:p>
          <a:p>
            <a:pPr marL="0" indent="0" algn="just">
              <a:buNone/>
            </a:pPr>
            <a:endParaRPr lang="pt-BR" sz="3000" dirty="0" smtClean="0">
              <a:solidFill>
                <a:schemeClr val="tx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pt-BR" sz="3000" dirty="0" smtClean="0">
                <a:solidFill>
                  <a:schemeClr val="tx1"/>
                </a:solidFill>
                <a:latin typeface="Times New Roman" panose="02020603050405020304" pitchFamily="18" charset="0"/>
                <a:cs typeface="Times New Roman" panose="02020603050405020304" pitchFamily="18" charset="0"/>
              </a:rPr>
              <a:t>Quais os malefícios que esses gases ocasionam a saúde?</a:t>
            </a:r>
          </a:p>
          <a:p>
            <a:pPr algn="just">
              <a:buFont typeface="Wingdings" panose="05000000000000000000" pitchFamily="2" charset="2"/>
              <a:buChar char="§"/>
            </a:pPr>
            <a:endParaRPr lang="pt-BR" sz="3000" dirty="0" smtClean="0">
              <a:solidFill>
                <a:schemeClr val="tx1"/>
              </a:solidFill>
              <a:latin typeface="Times New Roman" panose="02020603050405020304" pitchFamily="18" charset="0"/>
              <a:cs typeface="Times New Roman" panose="02020603050405020304" pitchFamily="18" charset="0"/>
            </a:endParaRPr>
          </a:p>
          <a:p>
            <a:pPr algn="just">
              <a:buNone/>
            </a:pPr>
            <a:endParaRPr lang="pt-BR" sz="3000" dirty="0" smtClean="0">
              <a:solidFill>
                <a:schemeClr val="tx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endParaRPr lang="pt-BR" sz="3000" dirty="0" smtClean="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pt-BR" sz="3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pt-BR" dirty="0"/>
          </a:p>
        </p:txBody>
      </p:sp>
    </p:spTree>
    <p:extLst>
      <p:ext uri="{BB962C8B-B14F-4D97-AF65-F5344CB8AC3E}">
        <p14:creationId xmlns:p14="http://schemas.microsoft.com/office/powerpoint/2010/main" val="254058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714480" y="357166"/>
            <a:ext cx="6589199" cy="1280890"/>
          </a:xfrm>
          <a:solidFill>
            <a:srgbClr val="FFFF00"/>
          </a:solidFill>
          <a:ln w="76200">
            <a:solidFill>
              <a:schemeClr val="tx1"/>
            </a:solidFill>
          </a:ln>
        </p:spPr>
        <p:txBody>
          <a:bodyPr>
            <a:normAutofit/>
          </a:bodyPr>
          <a:lstStyle/>
          <a:p>
            <a:pPr algn="ctr"/>
            <a:r>
              <a:rPr lang="pt-BR" sz="3200" b="1" dirty="0" smtClean="0">
                <a:solidFill>
                  <a:schemeClr val="tx1"/>
                </a:solidFill>
                <a:latin typeface="Times New Roman" panose="02020603050405020304" pitchFamily="18" charset="0"/>
                <a:cs typeface="Times New Roman" panose="02020603050405020304" pitchFamily="18" charset="0"/>
              </a:rPr>
              <a:t>QUESTÕES PARA DISCUSSÃO</a:t>
            </a:r>
            <a:endParaRPr lang="pt-BR" sz="3200" b="1" dirty="0">
              <a:solidFill>
                <a:schemeClr val="tx1"/>
              </a:solidFill>
              <a:latin typeface="Times New Roman" panose="02020603050405020304" pitchFamily="18" charset="0"/>
              <a:cs typeface="Times New Roman" panose="02020603050405020304" pitchFamily="18" charset="0"/>
            </a:endParaRPr>
          </a:p>
        </p:txBody>
      </p:sp>
      <p:sp>
        <p:nvSpPr>
          <p:cNvPr id="5" name="Espaço Reservado para Conteúdo 2"/>
          <p:cNvSpPr>
            <a:spLocks noGrp="1"/>
          </p:cNvSpPr>
          <p:nvPr>
            <p:ph idx="1"/>
          </p:nvPr>
        </p:nvSpPr>
        <p:spPr>
          <a:xfrm>
            <a:off x="914400" y="2000240"/>
            <a:ext cx="7729566" cy="4429156"/>
          </a:xfrm>
          <a:solidFill>
            <a:srgbClr val="00B0F0"/>
          </a:solidFill>
          <a:ln w="76200">
            <a:solidFill>
              <a:schemeClr val="tx1"/>
            </a:solidFill>
          </a:ln>
        </p:spPr>
        <p:txBody>
          <a:bodyPr>
            <a:normAutofit fontScale="77500" lnSpcReduction="20000"/>
          </a:bodyPr>
          <a:lstStyle/>
          <a:p>
            <a:pPr algn="just">
              <a:buNone/>
            </a:pPr>
            <a:endParaRPr lang="pt-BR" sz="3000" dirty="0" smtClean="0">
              <a:latin typeface="Times New Roman" panose="02020603050405020304" pitchFamily="18" charset="0"/>
              <a:cs typeface="Times New Roman" panose="02020603050405020304" pitchFamily="18" charset="0"/>
            </a:endParaRPr>
          </a:p>
          <a:p>
            <a:pPr algn="ctr">
              <a:buNone/>
            </a:pPr>
            <a:r>
              <a:rPr lang="pt-BR" sz="2800" b="1" dirty="0" smtClean="0">
                <a:solidFill>
                  <a:schemeClr val="tx1"/>
                </a:solidFill>
                <a:latin typeface="Times New Roman" panose="02020603050405020304" pitchFamily="18" charset="0"/>
                <a:cs typeface="Times New Roman" panose="02020603050405020304" pitchFamily="18" charset="0"/>
              </a:rPr>
              <a:t>(DIVIDIR EM GRUPOS)</a:t>
            </a:r>
          </a:p>
          <a:p>
            <a:pPr algn="ctr">
              <a:buNone/>
            </a:pPr>
            <a:endParaRPr lang="pt-BR" sz="2800" b="1" dirty="0" smtClean="0">
              <a:solidFill>
                <a:schemeClr val="tx1"/>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pt-BR" sz="2800" dirty="0" smtClean="0">
                <a:solidFill>
                  <a:schemeClr val="tx1"/>
                </a:solidFill>
                <a:latin typeface="Times New Roman" panose="02020603050405020304" pitchFamily="18" charset="0"/>
                <a:cs typeface="Times New Roman" panose="02020603050405020304" pitchFamily="18" charset="0"/>
              </a:rPr>
              <a:t>Que critérios deveríamos adotar na seleção de um combustível?</a:t>
            </a:r>
          </a:p>
          <a:p>
            <a:pPr algn="just">
              <a:buFont typeface="Wingdings" panose="05000000000000000000" pitchFamily="2" charset="2"/>
              <a:buChar char="§"/>
            </a:pPr>
            <a:r>
              <a:rPr lang="pt-BR" sz="2800" dirty="0" smtClean="0">
                <a:solidFill>
                  <a:schemeClr val="tx1"/>
                </a:solidFill>
                <a:latin typeface="Times New Roman" panose="02020603050405020304" pitchFamily="18" charset="0"/>
                <a:cs typeface="Times New Roman" panose="02020603050405020304" pitchFamily="18" charset="0"/>
              </a:rPr>
              <a:t>Em sua opinião, como os químicos podem contribuir para a redução dos efeitos ambientais da queima de combustíveis?</a:t>
            </a:r>
          </a:p>
          <a:p>
            <a:pPr algn="just">
              <a:buFont typeface="Wingdings" panose="05000000000000000000" pitchFamily="2" charset="2"/>
              <a:buChar char="§"/>
            </a:pPr>
            <a:r>
              <a:rPr lang="pt-BR" sz="2800" dirty="0" smtClean="0">
                <a:solidFill>
                  <a:schemeClr val="tx1"/>
                </a:solidFill>
                <a:latin typeface="Times New Roman" panose="02020603050405020304" pitchFamily="18" charset="0"/>
                <a:cs typeface="Times New Roman" panose="02020603050405020304" pitchFamily="18" charset="0"/>
              </a:rPr>
              <a:t>Relacione medidas que poderiam ser adotadas pela população em geral, pelo governo, pelos empresários e pelos institutos de pesquisa de ciência e tecnologia para diminuir a poluição atmosférica oriunda dos automóveis.</a:t>
            </a:r>
          </a:p>
          <a:p>
            <a:pPr algn="just">
              <a:buFont typeface="Wingdings" panose="05000000000000000000" pitchFamily="2" charset="2"/>
              <a:buChar char="§"/>
            </a:pPr>
            <a:r>
              <a:rPr lang="pt-BR" sz="2800" dirty="0" smtClean="0">
                <a:solidFill>
                  <a:schemeClr val="tx1"/>
                </a:solidFill>
                <a:latin typeface="Times New Roman" panose="02020603050405020304" pitchFamily="18" charset="0"/>
                <a:cs typeface="Times New Roman" panose="02020603050405020304" pitchFamily="18" charset="0"/>
              </a:rPr>
              <a:t>Do ponto de vista ambiental, qual a vantagem de utilizar o álcool como combustível?  E porque o vídeo apresenta argumentos diferentes?</a:t>
            </a:r>
          </a:p>
          <a:p>
            <a:pPr algn="just">
              <a:buFont typeface="Wingdings" panose="05000000000000000000" pitchFamily="2" charset="2"/>
              <a:buChar char="§"/>
            </a:pPr>
            <a:endParaRPr lang="pt-BR" sz="3000"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wipe(down)">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down)">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ipe(down)">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wipe(down)">
                                      <p:cBhvr>
                                        <p:cTn id="3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000100" y="2276872"/>
            <a:ext cx="7429552" cy="2800767"/>
          </a:xfrm>
          <a:prstGeom prst="rect">
            <a:avLst/>
          </a:prstGeom>
          <a:solidFill>
            <a:srgbClr val="FFFF00"/>
          </a:solidFill>
          <a:ln w="76200">
            <a:solidFill>
              <a:schemeClr val="tx1"/>
            </a:solidFill>
          </a:ln>
        </p:spPr>
        <p:txBody>
          <a:bodyPr wrap="square" rtlCol="0">
            <a:spAutoFit/>
          </a:bodyPr>
          <a:lstStyle/>
          <a:p>
            <a:pPr algn="ctr"/>
            <a:r>
              <a:rPr lang="pt-BR" sz="4400" b="1" dirty="0" smtClean="0">
                <a:solidFill>
                  <a:srgbClr val="FF0000"/>
                </a:solidFill>
                <a:latin typeface="Arial Black" pitchFamily="34" charset="0"/>
              </a:rPr>
              <a:t>4° Momento:</a:t>
            </a:r>
          </a:p>
          <a:p>
            <a:pPr algn="ctr"/>
            <a:r>
              <a:rPr lang="pt-BR" sz="4400" b="1" dirty="0" smtClean="0"/>
              <a:t>O PROCESSO DE ENSINO (APRESENTAÇÃO DOS CONCEITOS)</a:t>
            </a:r>
            <a:endParaRPr lang="pt-BR" sz="44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357290" y="1285860"/>
            <a:ext cx="6591985" cy="4553924"/>
          </a:xfrm>
          <a:solidFill>
            <a:srgbClr val="FFFF00"/>
          </a:solidFill>
          <a:ln w="76200">
            <a:solidFill>
              <a:schemeClr val="tx1"/>
            </a:solidFill>
          </a:ln>
        </p:spPr>
        <p:txBody>
          <a:bodyPr>
            <a:normAutofit/>
          </a:bodyPr>
          <a:lstStyle/>
          <a:p>
            <a:pPr algn="ctr">
              <a:buNone/>
            </a:pPr>
            <a:r>
              <a:rPr lang="pt-BR" sz="4000" dirty="0" smtClean="0">
                <a:solidFill>
                  <a:srgbClr val="FF0000"/>
                </a:solidFill>
                <a:latin typeface="Arial Black" pitchFamily="34" charset="0"/>
              </a:rPr>
              <a:t>BLOCO 1: </a:t>
            </a:r>
          </a:p>
          <a:p>
            <a:pPr algn="ctr"/>
            <a:r>
              <a:rPr lang="pt-BR" sz="4000" dirty="0" smtClean="0">
                <a:solidFill>
                  <a:srgbClr val="0070C0"/>
                </a:solidFill>
                <a:latin typeface="Arial Black" pitchFamily="34" charset="0"/>
              </a:rPr>
              <a:t>TRABALHAR  OS SEGUINTES PONTOS:</a:t>
            </a:r>
          </a:p>
          <a:p>
            <a:pPr algn="ctr">
              <a:buNone/>
            </a:pPr>
            <a:r>
              <a:rPr lang="pt-BR" sz="4000" u="sng" dirty="0" smtClean="0">
                <a:solidFill>
                  <a:srgbClr val="00B050"/>
                </a:solidFill>
                <a:latin typeface="Arial Black" pitchFamily="34" charset="0"/>
              </a:rPr>
              <a:t>CALOR E TERMOQUÍMICA</a:t>
            </a:r>
            <a:endParaRPr lang="pt-BR" sz="4000" u="sng" dirty="0">
              <a:solidFill>
                <a:srgbClr val="00B050"/>
              </a:solidFill>
              <a:latin typeface="Arial Black"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14348" y="857232"/>
            <a:ext cx="8072494" cy="876064"/>
          </a:xfrm>
          <a:solidFill>
            <a:srgbClr val="FFFF00"/>
          </a:solidFill>
          <a:ln w="76200">
            <a:solidFill>
              <a:schemeClr val="tx1"/>
            </a:solidFill>
          </a:ln>
        </p:spPr>
        <p:txBody>
          <a:bodyPr rtlCol="0">
            <a:normAutofit/>
          </a:bodyPr>
          <a:lstStyle/>
          <a:p>
            <a:pPr eaLnBrk="1" fontAlgn="auto" hangingPunct="1">
              <a:spcAft>
                <a:spcPts val="0"/>
              </a:spcAft>
              <a:defRPr/>
            </a:pPr>
            <a:r>
              <a:rPr lang="pt-BR" sz="3200" b="1" dirty="0" smtClean="0">
                <a:solidFill>
                  <a:schemeClr val="bg1"/>
                </a:solidFill>
              </a:rPr>
              <a:t>TERMOQUÍMICA - INTRODUÇÃO</a:t>
            </a:r>
            <a:endParaRPr lang="pt-BR" sz="3200" b="1" dirty="0">
              <a:solidFill>
                <a:schemeClr val="bg1"/>
              </a:solidFill>
            </a:endParaRPr>
          </a:p>
        </p:txBody>
      </p:sp>
      <p:sp>
        <p:nvSpPr>
          <p:cNvPr id="4099" name="CaixaDeTexto 4"/>
          <p:cNvSpPr txBox="1">
            <a:spLocks noChangeArrowheads="1"/>
          </p:cNvSpPr>
          <p:nvPr/>
        </p:nvSpPr>
        <p:spPr bwMode="auto">
          <a:xfrm>
            <a:off x="0" y="2286000"/>
            <a:ext cx="9144000" cy="1570038"/>
          </a:xfrm>
          <a:prstGeom prst="rect">
            <a:avLst/>
          </a:prstGeom>
          <a:noFill/>
          <a:ln w="9525">
            <a:noFill/>
            <a:miter lim="800000"/>
            <a:headEnd/>
            <a:tailEnd/>
          </a:ln>
        </p:spPr>
        <p:txBody>
          <a:bodyPr>
            <a:spAutoFit/>
          </a:bodyPr>
          <a:lstStyle/>
          <a:p>
            <a:pPr algn="ctr"/>
            <a:r>
              <a:rPr lang="pt-BR" sz="3200" dirty="0"/>
              <a:t>A </a:t>
            </a:r>
            <a:r>
              <a:rPr lang="pt-BR" sz="3200" b="1" dirty="0">
                <a:solidFill>
                  <a:srgbClr val="FF0000"/>
                </a:solidFill>
              </a:rPr>
              <a:t>Termoquímica</a:t>
            </a:r>
            <a:r>
              <a:rPr lang="pt-BR" sz="3200" dirty="0"/>
              <a:t> é uma das principais áreas da Química por envolver conceitos de </a:t>
            </a:r>
            <a:r>
              <a:rPr lang="pt-BR" sz="3200" b="1" dirty="0">
                <a:solidFill>
                  <a:srgbClr val="00B0F0"/>
                </a:solidFill>
              </a:rPr>
              <a:t>troca de energia</a:t>
            </a:r>
            <a:r>
              <a:rPr lang="pt-BR" sz="3200" dirty="0"/>
              <a:t> entre os processos físicos e químicos. </a:t>
            </a:r>
          </a:p>
        </p:txBody>
      </p:sp>
      <p:pic>
        <p:nvPicPr>
          <p:cNvPr id="1028" name="Picture 4" descr="http://www.qpcpesquisa.com/termoquimica.bmp"/>
          <p:cNvPicPr>
            <a:picLocks noChangeAspect="1" noChangeArrowheads="1"/>
          </p:cNvPicPr>
          <p:nvPr/>
        </p:nvPicPr>
        <p:blipFill>
          <a:blip r:embed="rId2" cstate="print"/>
          <a:srcRect/>
          <a:stretch>
            <a:fillRect/>
          </a:stretch>
        </p:blipFill>
        <p:spPr bwMode="auto">
          <a:xfrm rot="-1722253">
            <a:off x="544409" y="4979430"/>
            <a:ext cx="2387600" cy="1390650"/>
          </a:xfrm>
          <a:prstGeom prst="rect">
            <a:avLst/>
          </a:prstGeom>
          <a:noFill/>
          <a:ln w="9525">
            <a:noFill/>
            <a:miter lim="800000"/>
            <a:headEnd/>
            <a:tailEnd/>
          </a:ln>
        </p:spPr>
      </p:pic>
      <p:pic>
        <p:nvPicPr>
          <p:cNvPr id="1031" name="Picture 7"/>
          <p:cNvPicPr>
            <a:picLocks noChangeAspect="1" noChangeArrowheads="1"/>
          </p:cNvPicPr>
          <p:nvPr/>
        </p:nvPicPr>
        <p:blipFill>
          <a:blip r:embed="rId3" cstate="print"/>
          <a:srcRect/>
          <a:stretch>
            <a:fillRect/>
          </a:stretch>
        </p:blipFill>
        <p:spPr bwMode="auto">
          <a:xfrm>
            <a:off x="3357554" y="4500570"/>
            <a:ext cx="2185987" cy="2122487"/>
          </a:xfrm>
          <a:prstGeom prst="rect">
            <a:avLst/>
          </a:prstGeom>
          <a:noFill/>
          <a:ln w="9525">
            <a:noFill/>
            <a:miter lim="800000"/>
            <a:headEnd/>
            <a:tailEnd/>
          </a:ln>
        </p:spPr>
      </p:pic>
      <p:pic>
        <p:nvPicPr>
          <p:cNvPr id="1033" name="Picture 9" descr="http://www.guarapuava.pr.gov.br/noticiaimagem/ciclismo_feminino.jpg"/>
          <p:cNvPicPr>
            <a:picLocks noChangeAspect="1" noChangeArrowheads="1"/>
          </p:cNvPicPr>
          <p:nvPr/>
        </p:nvPicPr>
        <p:blipFill>
          <a:blip r:embed="rId4" cstate="print"/>
          <a:srcRect/>
          <a:stretch>
            <a:fillRect/>
          </a:stretch>
        </p:blipFill>
        <p:spPr bwMode="auto">
          <a:xfrm rot="1803103">
            <a:off x="6246813" y="4652963"/>
            <a:ext cx="2530475" cy="16843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p:cTn id="7" dur="500" fill="hold"/>
                                        <p:tgtEl>
                                          <p:spTgt spid="1028"/>
                                        </p:tgtEl>
                                        <p:attrNameLst>
                                          <p:attrName>ppt_w</p:attrName>
                                        </p:attrNameLst>
                                      </p:cBhvr>
                                      <p:tavLst>
                                        <p:tav tm="0">
                                          <p:val>
                                            <p:fltVal val="0"/>
                                          </p:val>
                                        </p:tav>
                                        <p:tav tm="100000">
                                          <p:val>
                                            <p:strVal val="#ppt_w"/>
                                          </p:val>
                                        </p:tav>
                                      </p:tavLst>
                                    </p:anim>
                                    <p:anim calcmode="lin" valueType="num">
                                      <p:cBhvr>
                                        <p:cTn id="8" dur="500" fill="hold"/>
                                        <p:tgtEl>
                                          <p:spTgt spid="102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31"/>
                                        </p:tgtEl>
                                        <p:attrNameLst>
                                          <p:attrName>style.visibility</p:attrName>
                                        </p:attrNameLst>
                                      </p:cBhvr>
                                      <p:to>
                                        <p:strVal val="visible"/>
                                      </p:to>
                                    </p:set>
                                    <p:anim calcmode="lin" valueType="num">
                                      <p:cBhvr additive="base">
                                        <p:cTn id="13" dur="500" fill="hold"/>
                                        <p:tgtEl>
                                          <p:spTgt spid="1031"/>
                                        </p:tgtEl>
                                        <p:attrNameLst>
                                          <p:attrName>ppt_x</p:attrName>
                                        </p:attrNameLst>
                                      </p:cBhvr>
                                      <p:tavLst>
                                        <p:tav tm="0">
                                          <p:val>
                                            <p:strVal val="#ppt_x"/>
                                          </p:val>
                                        </p:tav>
                                        <p:tav tm="100000">
                                          <p:val>
                                            <p:strVal val="#ppt_x"/>
                                          </p:val>
                                        </p:tav>
                                      </p:tavLst>
                                    </p:anim>
                                    <p:anim calcmode="lin" valueType="num">
                                      <p:cBhvr additive="base">
                                        <p:cTn id="14" dur="500" fill="hold"/>
                                        <p:tgtEl>
                                          <p:spTgt spid="10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033"/>
                                        </p:tgtEl>
                                        <p:attrNameLst>
                                          <p:attrName>style.visibility</p:attrName>
                                        </p:attrNameLst>
                                      </p:cBhvr>
                                      <p:to>
                                        <p:strVal val="visible"/>
                                      </p:to>
                                    </p:set>
                                    <p:anim calcmode="lin" valueType="num">
                                      <p:cBhvr>
                                        <p:cTn id="19" dur="500" fill="hold"/>
                                        <p:tgtEl>
                                          <p:spTgt spid="1033"/>
                                        </p:tgtEl>
                                        <p:attrNameLst>
                                          <p:attrName>ppt_w</p:attrName>
                                        </p:attrNameLst>
                                      </p:cBhvr>
                                      <p:tavLst>
                                        <p:tav tm="0">
                                          <p:val>
                                            <p:fltVal val="0"/>
                                          </p:val>
                                        </p:tav>
                                        <p:tav tm="100000">
                                          <p:val>
                                            <p:strVal val="#ppt_w"/>
                                          </p:val>
                                        </p:tav>
                                      </p:tavLst>
                                    </p:anim>
                                    <p:anim calcmode="lin" valueType="num">
                                      <p:cBhvr>
                                        <p:cTn id="20" dur="500" fill="hold"/>
                                        <p:tgtEl>
                                          <p:spTgt spid="10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1</a:t>
            </a:r>
            <a:endParaRPr lang="pt-BR" dirty="0"/>
          </a:p>
        </p:txBody>
      </p:sp>
      <p:pic>
        <p:nvPicPr>
          <p:cNvPr id="4" name="Picture 2" descr="http://www.tocadacotia.com/wp-content/uploads/2012/04/periodo-da-pedra-polida-1.jpg"/>
          <p:cNvPicPr>
            <a:picLocks noGrp="1" noChangeAspect="1" noChangeArrowheads="1"/>
          </p:cNvPicPr>
          <p:nvPr>
            <p:ph idx="1"/>
          </p:nvPr>
        </p:nvPicPr>
        <p:blipFill>
          <a:blip r:embed="rId2" cstate="print"/>
          <a:srcRect/>
          <a:stretch>
            <a:fillRect/>
          </a:stretch>
        </p:blipFill>
        <p:spPr bwMode="auto">
          <a:xfrm>
            <a:off x="857224" y="1571612"/>
            <a:ext cx="7786742" cy="4500594"/>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692696"/>
            <a:ext cx="7677176" cy="5733848"/>
          </a:xfrm>
          <a:solidFill>
            <a:schemeClr val="tx2">
              <a:lumMod val="50000"/>
            </a:schemeClr>
          </a:solidFill>
          <a:ln w="76200">
            <a:solidFill>
              <a:schemeClr val="tx1"/>
            </a:solidFill>
          </a:ln>
        </p:spPr>
        <p:txBody>
          <a:bodyPr>
            <a:normAutofit fontScale="90000"/>
          </a:bodyPr>
          <a:lstStyle/>
          <a:p>
            <a:pPr algn="just"/>
            <a:r>
              <a:rPr lang="pt-BR" dirty="0" smtClean="0">
                <a:solidFill>
                  <a:schemeClr val="bg1"/>
                </a:solidFill>
              </a:rPr>
              <a:t>O estudo da termoquímica está relacionado aos processos de queima de combustíveis fósseis que são a principal fonte de energia da sociedade atual. Assim, o estudo deste capítulo vai nos ajudar a compreender o processo de obtenção de energia de reações químicas.</a:t>
            </a:r>
            <a:endParaRPr lang="pt-BR"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1357290" y="285728"/>
            <a:ext cx="7286676" cy="1285884"/>
          </a:xfrm>
          <a:prstGeom prst="rect">
            <a:avLst/>
          </a:prstGeom>
          <a:solidFill>
            <a:schemeClr val="tx2">
              <a:lumMod val="50000"/>
            </a:schemeClr>
          </a:solidFill>
          <a:ln w="76200">
            <a:solidFill>
              <a:schemeClr val="tx1"/>
            </a:solidFill>
            <a:round/>
            <a:headEnd/>
            <a:tailEnd/>
          </a:ln>
        </p:spPr>
        <p:txBody>
          <a:bodyPr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800" b="1" dirty="0" smtClean="0">
                <a:solidFill>
                  <a:srgbClr val="FF0000"/>
                </a:solidFill>
                <a:latin typeface="Calibri" pitchFamily="34" charset="0"/>
              </a:rPr>
              <a:t>Equilíbrio Térmico e o princípio zero da Termodinâmica</a:t>
            </a:r>
            <a:endParaRPr lang="fr-CA" sz="2800" b="1" dirty="0">
              <a:solidFill>
                <a:srgbClr val="FF0000"/>
              </a:solidFill>
              <a:latin typeface="Calibri" pitchFamily="34" charset="0"/>
            </a:endParaRPr>
          </a:p>
        </p:txBody>
      </p:sp>
      <p:sp>
        <p:nvSpPr>
          <p:cNvPr id="4" name="CaixaDeTexto 3"/>
          <p:cNvSpPr txBox="1"/>
          <p:nvPr/>
        </p:nvSpPr>
        <p:spPr>
          <a:xfrm>
            <a:off x="1000100" y="2071678"/>
            <a:ext cx="7929618" cy="830997"/>
          </a:xfrm>
          <a:prstGeom prst="rect">
            <a:avLst/>
          </a:prstGeom>
          <a:solidFill>
            <a:srgbClr val="FFFF00"/>
          </a:solidFill>
        </p:spPr>
        <p:txBody>
          <a:bodyPr wrap="square" rtlCol="0">
            <a:spAutoFit/>
          </a:bodyPr>
          <a:lstStyle/>
          <a:p>
            <a:pPr algn="ctr"/>
            <a:r>
              <a:rPr lang="pt-BR" sz="2400" dirty="0" smtClean="0">
                <a:solidFill>
                  <a:schemeClr val="bg1"/>
                </a:solidFill>
                <a:latin typeface="Arial Black" pitchFamily="34" charset="0"/>
              </a:rPr>
              <a:t>PENSE: De onde surge a energia da combustão?</a:t>
            </a:r>
            <a:endParaRPr lang="pt-BR" sz="2400" dirty="0">
              <a:solidFill>
                <a:schemeClr val="bg1"/>
              </a:solidFill>
              <a:latin typeface="Arial Black" pitchFamily="34" charset="0"/>
            </a:endParaRPr>
          </a:p>
        </p:txBody>
      </p:sp>
      <p:pic>
        <p:nvPicPr>
          <p:cNvPr id="5" name="Picture 2" descr="http://www.tocadacotia.com/wp-content/uploads/2012/04/periodo-da-pedra-polida-1.jpg"/>
          <p:cNvPicPr>
            <a:picLocks noChangeAspect="1" noChangeArrowheads="1"/>
          </p:cNvPicPr>
          <p:nvPr/>
        </p:nvPicPr>
        <p:blipFill>
          <a:blip r:embed="rId2" cstate="print"/>
          <a:srcRect/>
          <a:stretch>
            <a:fillRect/>
          </a:stretch>
        </p:blipFill>
        <p:spPr bwMode="auto">
          <a:xfrm>
            <a:off x="428596" y="3571876"/>
            <a:ext cx="3286148" cy="2286016"/>
          </a:xfrm>
          <a:prstGeom prst="rect">
            <a:avLst/>
          </a:prstGeom>
          <a:noFill/>
        </p:spPr>
      </p:pic>
      <p:pic>
        <p:nvPicPr>
          <p:cNvPr id="6" name="Espaço Reservado para Conteúdo 10"/>
          <p:cNvPicPr>
            <a:picLocks noChangeAspect="1"/>
          </p:cNvPicPr>
          <p:nvPr/>
        </p:nvPicPr>
        <p:blipFill>
          <a:blip r:embed="rId3" cstate="print"/>
          <a:stretch>
            <a:fillRect/>
          </a:stretch>
        </p:blipFill>
        <p:spPr>
          <a:xfrm>
            <a:off x="4572000" y="3571876"/>
            <a:ext cx="3531444" cy="236554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928662" y="2000240"/>
            <a:ext cx="7715304" cy="3785652"/>
          </a:xfrm>
          <a:prstGeom prst="rect">
            <a:avLst/>
          </a:prstGeom>
          <a:solidFill>
            <a:srgbClr val="00B0F0"/>
          </a:solidFill>
        </p:spPr>
        <p:txBody>
          <a:bodyPr wrap="square" rtlCol="0">
            <a:spAutoFit/>
          </a:bodyPr>
          <a:lstStyle/>
          <a:p>
            <a:pPr algn="just"/>
            <a:r>
              <a:rPr lang="pt-BR" sz="2000" b="1" dirty="0" smtClean="0"/>
              <a:t>Há milênios o fogo é usado tanto para iluminar como para aquecer residências e abrigos. Ele é o resultado da reação química entre diferentes combustíveis e o gás oxigênio. Muitas pessoas acreditam que a combustão é o fogo observado, por exemplo que foi colocado, na queima da madeira em uma fogueira. </a:t>
            </a:r>
          </a:p>
          <a:p>
            <a:pPr algn="just"/>
            <a:endParaRPr lang="pt-BR" sz="2000" b="1" dirty="0" smtClean="0"/>
          </a:p>
          <a:p>
            <a:pPr algn="just"/>
            <a:r>
              <a:rPr lang="pt-BR" sz="2000" b="1" dirty="0" smtClean="0"/>
              <a:t>No entanto, cientificamente, a combustão é a reação entre o combustível e comburente, o oxigênio. O fogo observado é na verdade o calor liberado pela reação. Esse calor liberado pode também ser convertido em outros tipos de energia, como ocorre, por exemplo, nas usinas termelétricas.</a:t>
            </a:r>
            <a:endParaRPr lang="pt-BR" sz="2000" b="1" dirty="0"/>
          </a:p>
        </p:txBody>
      </p:sp>
      <p:sp>
        <p:nvSpPr>
          <p:cNvPr id="5"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chemeClr val="bg1"/>
                </a:solidFill>
                <a:latin typeface="+mj-lt"/>
                <a:ea typeface="+mj-ea"/>
                <a:cs typeface="+mj-cs"/>
              </a:rPr>
              <a:t>DISCUSSÃO TEÓRICA</a:t>
            </a:r>
            <a:r>
              <a:rPr kumimoji="0" lang="pt-BR" sz="2400" b="1" i="0" u="none" strike="noStrike" kern="1200" cap="none" spc="0" normalizeH="0" noProof="0" dirty="0" smtClean="0">
                <a:ln>
                  <a:noFill/>
                </a:ln>
                <a:solidFill>
                  <a:schemeClr val="bg1"/>
                </a:solidFill>
                <a:effectLst/>
                <a:uLnTx/>
                <a:uFillTx/>
                <a:latin typeface="+mj-lt"/>
                <a:ea typeface="+mj-ea"/>
                <a:cs typeface="+mj-cs"/>
              </a:rPr>
              <a:t>:</a:t>
            </a:r>
            <a:endParaRPr kumimoji="0" lang="pt-BR"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000100" y="357166"/>
            <a:ext cx="7786742" cy="5601533"/>
          </a:xfrm>
          <a:prstGeom prst="rect">
            <a:avLst/>
          </a:prstGeom>
          <a:solidFill>
            <a:schemeClr val="tx2">
              <a:lumMod val="50000"/>
            </a:schemeClr>
          </a:solidFill>
        </p:spPr>
        <p:txBody>
          <a:bodyPr wrap="square" rtlCol="0">
            <a:spAutoFit/>
          </a:bodyPr>
          <a:lstStyle/>
          <a:p>
            <a:pPr algn="just"/>
            <a:r>
              <a:rPr lang="pt-BR" sz="2000" b="1" dirty="0" smtClean="0"/>
              <a:t>A  energia liberada durante a combustão está associada á diferença de energia entre os produtos e reagentese é conhecida como energia química. Dessa forma, podemos dizer que as transformações químicas estão associadas a processos de transformação de energia. Ou seja,  ás reações químicas estão associadas duas transformações: a transformação dos constituintes das substâncias em outras substâncias e a liberação ou a absorção de energia.</a:t>
            </a:r>
          </a:p>
          <a:p>
            <a:pPr algn="just"/>
            <a:endParaRPr lang="pt-BR" sz="2000" b="1" dirty="0" smtClean="0"/>
          </a:p>
          <a:p>
            <a:pPr algn="just"/>
            <a:r>
              <a:rPr lang="pt-BR" sz="2000" b="1" dirty="0" smtClean="0"/>
              <a:t>Quando ocorre uma combustão, a temperatura na vizinhança aumenta. Esse aumento sginifica que houve uma transferência de energia do sistema químico em combustão para o ambiente. Quando há troca de energia entre sistemas, acompanhanda de variação de temperatura, chamamos essa energia de calor ou energia térmica. Assim, podemos dizer que na combustão há  variação de energia térmica, pois há liberação de CALOR.</a:t>
            </a:r>
            <a:endParaRPr lang="pt-BR" b="1" dirty="0" smtClean="0"/>
          </a:p>
          <a:p>
            <a:pPr algn="just"/>
            <a:endParaRPr lang="pt-BR"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928662" y="714356"/>
            <a:ext cx="7929618" cy="461665"/>
          </a:xfrm>
          <a:prstGeom prst="rect">
            <a:avLst/>
          </a:prstGeom>
          <a:solidFill>
            <a:srgbClr val="00B0F0"/>
          </a:solidFill>
          <a:ln w="76200">
            <a:solidFill>
              <a:schemeClr val="tx1"/>
            </a:solidFill>
          </a:ln>
        </p:spPr>
        <p:txBody>
          <a:bodyPr wrap="square" rtlCol="0">
            <a:spAutoFit/>
          </a:bodyPr>
          <a:lstStyle/>
          <a:p>
            <a:pPr algn="ctr"/>
            <a:r>
              <a:rPr lang="pt-BR" sz="2400" dirty="0" smtClean="0">
                <a:solidFill>
                  <a:schemeClr val="bg1"/>
                </a:solidFill>
                <a:latin typeface="Arial Black" pitchFamily="34" charset="0"/>
              </a:rPr>
              <a:t>PENSE: O QUE É CALOR?</a:t>
            </a:r>
            <a:endParaRPr lang="pt-BR" sz="2400" dirty="0">
              <a:solidFill>
                <a:schemeClr val="bg1"/>
              </a:solidFill>
              <a:latin typeface="Arial Black" pitchFamily="34" charset="0"/>
            </a:endParaRPr>
          </a:p>
        </p:txBody>
      </p:sp>
      <p:sp>
        <p:nvSpPr>
          <p:cNvPr id="4" name="Espaço Reservado para Conteúdo 2"/>
          <p:cNvSpPr txBox="1">
            <a:spLocks/>
          </p:cNvSpPr>
          <p:nvPr/>
        </p:nvSpPr>
        <p:spPr>
          <a:xfrm>
            <a:off x="1571604" y="2071678"/>
            <a:ext cx="6591985" cy="3777622"/>
          </a:xfrm>
          <a:prstGeom prst="rect">
            <a:avLst/>
          </a:prstGeom>
          <a:solidFill>
            <a:schemeClr val="bg1">
              <a:lumMod val="75000"/>
            </a:schemeClr>
          </a:solidFill>
          <a:ln w="76200">
            <a:solidFill>
              <a:schemeClr val="tx1"/>
            </a:solidFill>
          </a:ln>
        </p:spPr>
        <p:txBody>
          <a:bodyPr>
            <a:normAutofit/>
          </a:bodyPr>
          <a:lstStyle/>
          <a:p>
            <a:pPr marL="0" marR="0" lvl="0" indent="0" algn="just"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pt-BR" sz="2800" b="0" i="0" u="none" strike="noStrike" kern="1200" cap="none" spc="0" normalizeH="0" baseline="0" noProof="0" dirty="0" smtClean="0">
                <a:ln>
                  <a:noFill/>
                </a:ln>
                <a:solidFill>
                  <a:schemeClr val="tx1">
                    <a:lumMod val="75000"/>
                    <a:lumOff val="25000"/>
                  </a:schemeClr>
                </a:solidFill>
                <a:effectLst/>
                <a:uLnTx/>
                <a:uFillTx/>
                <a:latin typeface="Times New Roman" panose="02020603050405020304" pitchFamily="18" charset="0"/>
                <a:ea typeface="+mn-ea"/>
                <a:cs typeface="Times New Roman" panose="02020603050405020304" pitchFamily="18" charset="0"/>
              </a:rPr>
              <a:t>Se você colocar uma mão dentro de um recipiente com água fria e outra mão em um recipiente com água quente, e após uns três minutos colocar as duas mãos ao mesmo tempo dentro de um recipiente com água na temperatura ambiente, qual será a sensação térmica que você vai sentir em cada mão? Justifique.</a:t>
            </a:r>
            <a:endParaRPr kumimoji="0" lang="pt-BR" sz="2800" b="0" i="0" u="none" strike="noStrike" kern="1200" cap="none" spc="0" normalizeH="0" baseline="0" noProof="0" dirty="0">
              <a:ln>
                <a:noFill/>
              </a:ln>
              <a:solidFill>
                <a:schemeClr val="tx1">
                  <a:lumMod val="75000"/>
                  <a:lumOff val="25000"/>
                </a:schemeClr>
              </a:solidFill>
              <a:effectLst/>
              <a:uLnTx/>
              <a:uFillTx/>
              <a:latin typeface="Times New Roman" panose="02020603050405020304" pitchFamily="18" charset="0"/>
              <a:ea typeface="+mn-ea"/>
              <a:cs typeface="Times New Roman" panose="02020603050405020304" pitchFamily="18" charset="0"/>
            </a:endParaRPr>
          </a:p>
        </p:txBody>
      </p:sp>
      <p:sp>
        <p:nvSpPr>
          <p:cNvPr id="5" name="CaixaDeTexto 4"/>
          <p:cNvSpPr txBox="1"/>
          <p:nvPr/>
        </p:nvSpPr>
        <p:spPr>
          <a:xfrm>
            <a:off x="1500166" y="1357298"/>
            <a:ext cx="6643734" cy="461665"/>
          </a:xfrm>
          <a:prstGeom prst="rect">
            <a:avLst/>
          </a:prstGeom>
          <a:solidFill>
            <a:srgbClr val="FFFF00"/>
          </a:solidFill>
          <a:ln w="76200">
            <a:solidFill>
              <a:schemeClr val="tx1"/>
            </a:solidFill>
          </a:ln>
        </p:spPr>
        <p:txBody>
          <a:bodyPr wrap="square" rtlCol="0">
            <a:spAutoFit/>
          </a:bodyPr>
          <a:lstStyle/>
          <a:p>
            <a:pPr algn="ctr"/>
            <a:r>
              <a:rPr lang="pt-BR" sz="2400" dirty="0" smtClean="0">
                <a:solidFill>
                  <a:srgbClr val="FF0000"/>
                </a:solidFill>
                <a:latin typeface="Arial Black" pitchFamily="34" charset="0"/>
              </a:rPr>
              <a:t>SITUAÇÃO 1:</a:t>
            </a:r>
            <a:endParaRPr lang="pt-BR" sz="2400" dirty="0">
              <a:solidFill>
                <a:srgbClr val="FF0000"/>
              </a:solidFill>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http://2.bp.blogspot.com/-4c-iJBXHnsc/Ttvt1EQUwWI/AAAAAAAAAAc/7kNIqVMMsuI/s1600/Slide3.JPG"/>
          <p:cNvPicPr>
            <a:picLocks noChangeAspect="1" noChangeArrowheads="1"/>
          </p:cNvPicPr>
          <p:nvPr/>
        </p:nvPicPr>
        <p:blipFill>
          <a:blip r:embed="rId2" cstate="print"/>
          <a:srcRect r="11538" b="3447"/>
          <a:stretch>
            <a:fillRect/>
          </a:stretch>
        </p:blipFill>
        <p:spPr bwMode="auto">
          <a:xfrm>
            <a:off x="2071670" y="1000108"/>
            <a:ext cx="5985484" cy="485778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http://2.bp.blogspot.com/-pgIwy7ro1Zg/Ttvt2OflVYI/AAAAAAAAAAk/vLzuDZW-SAg/s1600/Slide4.JPG"/>
          <p:cNvPicPr>
            <a:picLocks noChangeAspect="1" noChangeArrowheads="1"/>
          </p:cNvPicPr>
          <p:nvPr/>
        </p:nvPicPr>
        <p:blipFill>
          <a:blip r:embed="rId2" cstate="print"/>
          <a:srcRect t="1667" r="12644"/>
          <a:stretch>
            <a:fillRect/>
          </a:stretch>
        </p:blipFill>
        <p:spPr bwMode="auto">
          <a:xfrm>
            <a:off x="1643042" y="1428736"/>
            <a:ext cx="6165531" cy="4786346"/>
          </a:xfrm>
          <a:prstGeom prst="rect">
            <a:avLst/>
          </a:prstGeom>
          <a:ln w="228600" cap="sq" cmpd="thickThin">
            <a:solidFill>
              <a:srgbClr val="000000"/>
            </a:solidFill>
            <a:prstDash val="solid"/>
            <a:miter lim="800000"/>
          </a:ln>
          <a:effectLst>
            <a:innerShdw blurRad="76200">
              <a:srgbClr val="000000"/>
            </a:innerShdw>
          </a:effectLst>
        </p:spPr>
      </p:pic>
      <p:sp>
        <p:nvSpPr>
          <p:cNvPr id="3" name="CaixaDeTexto 2"/>
          <p:cNvSpPr txBox="1"/>
          <p:nvPr/>
        </p:nvSpPr>
        <p:spPr>
          <a:xfrm>
            <a:off x="1643042" y="285728"/>
            <a:ext cx="5929354" cy="461665"/>
          </a:xfrm>
          <a:prstGeom prst="rect">
            <a:avLst/>
          </a:prstGeom>
          <a:solidFill>
            <a:srgbClr val="FFFF00"/>
          </a:solidFill>
          <a:ln w="76200">
            <a:solidFill>
              <a:schemeClr val="tx1"/>
            </a:solidFill>
          </a:ln>
        </p:spPr>
        <p:txBody>
          <a:bodyPr wrap="square" rtlCol="0">
            <a:spAutoFit/>
          </a:bodyPr>
          <a:lstStyle/>
          <a:p>
            <a:pPr algn="ctr"/>
            <a:r>
              <a:rPr lang="pt-BR" sz="2400" dirty="0" smtClean="0">
                <a:latin typeface="Arial Black" pitchFamily="34" charset="0"/>
              </a:rPr>
              <a:t>ATIVIDADE EXPERIMENTAL 1:</a:t>
            </a:r>
            <a:endParaRPr lang="pt-BR" sz="2400" dirty="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http://1.bp.blogspot.com/-4h3EZILTL-0/Ttvt2yvsFmI/AAAAAAAAAAs/X58UOG_dL44/s1600/Slide5.JPG"/>
          <p:cNvPicPr>
            <a:picLocks noChangeAspect="1" noChangeArrowheads="1"/>
          </p:cNvPicPr>
          <p:nvPr/>
        </p:nvPicPr>
        <p:blipFill>
          <a:blip r:embed="rId2" cstate="print"/>
          <a:srcRect l="5155" t="15873" r="10309"/>
          <a:stretch>
            <a:fillRect/>
          </a:stretch>
        </p:blipFill>
        <p:spPr bwMode="auto">
          <a:xfrm>
            <a:off x="1714480" y="1071546"/>
            <a:ext cx="5857916" cy="428628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http://3.bp.blogspot.com/-dIx3g56tmwo/Ttvt3x3SzuI/AAAAAAAAAA0/kTPvZkSjGDg/s1600/Slide6.JPG"/>
          <p:cNvPicPr>
            <a:picLocks noChangeAspect="1" noChangeArrowheads="1"/>
          </p:cNvPicPr>
          <p:nvPr/>
        </p:nvPicPr>
        <p:blipFill>
          <a:blip r:embed="rId2" cstate="print"/>
          <a:srcRect l="3670" t="1316" r="11009"/>
          <a:stretch>
            <a:fillRect/>
          </a:stretch>
        </p:blipFill>
        <p:spPr bwMode="auto">
          <a:xfrm>
            <a:off x="1285852" y="571480"/>
            <a:ext cx="6929486" cy="5588246"/>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http://1.bp.blogspot.com/-p6CofgDXPL4/TtvuBCDOs3I/AAAAAAAAAA8/hza_gxad7pM/s1600/Slide7.JPG"/>
          <p:cNvPicPr>
            <a:picLocks noChangeAspect="1" noChangeArrowheads="1"/>
          </p:cNvPicPr>
          <p:nvPr/>
        </p:nvPicPr>
        <p:blipFill>
          <a:blip r:embed="rId2" cstate="print"/>
          <a:srcRect l="11719" t="22917" r="18750" b="14583"/>
          <a:stretch>
            <a:fillRect/>
          </a:stretch>
        </p:blipFill>
        <p:spPr bwMode="auto">
          <a:xfrm>
            <a:off x="1643042" y="785794"/>
            <a:ext cx="6357982" cy="42862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2</a:t>
            </a:r>
            <a:endParaRPr lang="pt-BR" dirty="0"/>
          </a:p>
        </p:txBody>
      </p:sp>
      <p:pic>
        <p:nvPicPr>
          <p:cNvPr id="4" name="Espaço Reservado para Conteúdo 3"/>
          <p:cNvPicPr>
            <a:picLocks noGrp="1" noChangeAspect="1"/>
          </p:cNvPicPr>
          <p:nvPr>
            <p:ph idx="1"/>
          </p:nvPr>
        </p:nvPicPr>
        <p:blipFill>
          <a:blip r:embed="rId2" cstate="print"/>
          <a:stretch>
            <a:fillRect/>
          </a:stretch>
        </p:blipFill>
        <p:spPr>
          <a:xfrm>
            <a:off x="928662" y="1643050"/>
            <a:ext cx="7215238" cy="43577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http://1.bp.blogspot.com/-LKbrIa4jpTI/TtvuDEGQFII/AAAAAAAAABA/sUPKCsg7BhE/s1600/Slide8.JPG"/>
          <p:cNvPicPr>
            <a:picLocks noChangeAspect="1" noChangeArrowheads="1"/>
          </p:cNvPicPr>
          <p:nvPr/>
        </p:nvPicPr>
        <p:blipFill>
          <a:blip r:embed="rId2" cstate="print"/>
          <a:srcRect l="10937" t="22917" r="17187" b="6249"/>
          <a:stretch>
            <a:fillRect/>
          </a:stretch>
        </p:blipFill>
        <p:spPr bwMode="auto">
          <a:xfrm>
            <a:off x="1571604" y="928670"/>
            <a:ext cx="6572296" cy="4857784"/>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http://4.bp.blogspot.com/-5LY5LuTQMtM/TtvuEGY8-nI/AAAAAAAAABM/bkczxZjQme8/s1600/Slide9.JPG"/>
          <p:cNvPicPr>
            <a:picLocks noChangeAspect="1" noChangeArrowheads="1"/>
          </p:cNvPicPr>
          <p:nvPr/>
        </p:nvPicPr>
        <p:blipFill>
          <a:blip r:embed="rId2" cstate="print"/>
          <a:srcRect r="8850"/>
          <a:stretch>
            <a:fillRect/>
          </a:stretch>
        </p:blipFill>
        <p:spPr bwMode="auto">
          <a:xfrm>
            <a:off x="857224" y="428604"/>
            <a:ext cx="7358114" cy="5643602"/>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descr="http://4.bp.blogspot.com/-TtVZllLyT78/TtvuFMd0yaI/AAAAAAAAABU/D3NPNjbzDmk/s1600/Slide10.JPG"/>
          <p:cNvPicPr>
            <a:picLocks noChangeAspect="1" noChangeArrowheads="1"/>
          </p:cNvPicPr>
          <p:nvPr/>
        </p:nvPicPr>
        <p:blipFill>
          <a:blip r:embed="rId2" cstate="print"/>
          <a:srcRect l="3906" r="7812" b="17708"/>
          <a:stretch>
            <a:fillRect/>
          </a:stretch>
        </p:blipFill>
        <p:spPr bwMode="auto">
          <a:xfrm>
            <a:off x="785786" y="1285860"/>
            <a:ext cx="8072494" cy="3786214"/>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http://2.bp.blogspot.com/-FejbZUFiQy8/TtvuF3Dkk5I/AAAAAAAAABc/O6KdCIBZfBU/s1600/Slide11.JPG"/>
          <p:cNvPicPr>
            <a:picLocks noChangeAspect="1" noChangeArrowheads="1"/>
          </p:cNvPicPr>
          <p:nvPr/>
        </p:nvPicPr>
        <p:blipFill>
          <a:blip r:embed="rId2" cstate="print"/>
          <a:srcRect l="7477" t="2858" r="11215" b="31428"/>
          <a:stretch>
            <a:fillRect/>
          </a:stretch>
        </p:blipFill>
        <p:spPr bwMode="auto">
          <a:xfrm>
            <a:off x="1643042" y="1428736"/>
            <a:ext cx="6215106" cy="328614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1604" y="428604"/>
            <a:ext cx="6589199" cy="518874"/>
          </a:xfrm>
          <a:solidFill>
            <a:srgbClr val="FFFF00"/>
          </a:solidFill>
          <a:ln w="76200">
            <a:solidFill>
              <a:schemeClr val="tx1"/>
            </a:solidFill>
          </a:ln>
        </p:spPr>
        <p:txBody>
          <a:bodyPr>
            <a:normAutofit/>
          </a:bodyPr>
          <a:lstStyle/>
          <a:p>
            <a:pPr algn="ctr"/>
            <a:r>
              <a:rPr lang="pt-BR" sz="2400" b="1" dirty="0" smtClean="0"/>
              <a:t>SITUAÇÃO 2:</a:t>
            </a:r>
            <a:endParaRPr lang="pt-BR" sz="2400" b="1" dirty="0"/>
          </a:p>
        </p:txBody>
      </p:sp>
      <p:pic>
        <p:nvPicPr>
          <p:cNvPr id="5" name="Picture 2" descr="http://4.bp.blogspot.com/-RAEYhgXjTzM/TtvuMKvRqHI/AAAAAAAAACU/5DL-RyBofqI/s1600/Slide18.JPG"/>
          <p:cNvPicPr>
            <a:picLocks noChangeAspect="1" noChangeArrowheads="1"/>
          </p:cNvPicPr>
          <p:nvPr/>
        </p:nvPicPr>
        <p:blipFill>
          <a:blip r:embed="rId2" cstate="print"/>
          <a:srcRect l="5468" t="23958" r="9375" b="42708"/>
          <a:stretch>
            <a:fillRect/>
          </a:stretch>
        </p:blipFill>
        <p:spPr bwMode="auto">
          <a:xfrm>
            <a:off x="5214910" y="4572008"/>
            <a:ext cx="3571932" cy="1428760"/>
          </a:xfrm>
          <a:prstGeom prst="rect">
            <a:avLst/>
          </a:prstGeom>
          <a:noFill/>
          <a:ln w="76200">
            <a:solidFill>
              <a:schemeClr val="tx1"/>
            </a:solidFill>
          </a:ln>
        </p:spPr>
      </p:pic>
      <p:pic>
        <p:nvPicPr>
          <p:cNvPr id="6" name="Picture 2" descr="http://3.bp.blogspot.com/-PWMCbtNphOk/TtvuNMWPOlI/AAAAAAAAACc/EB9nOmj0tv4/s1600/Slide19.JPG"/>
          <p:cNvPicPr>
            <a:picLocks noChangeAspect="1" noChangeArrowheads="1"/>
          </p:cNvPicPr>
          <p:nvPr/>
        </p:nvPicPr>
        <p:blipFill>
          <a:blip r:embed="rId3" cstate="print"/>
          <a:srcRect l="3906" t="4167" r="6250"/>
          <a:stretch>
            <a:fillRect/>
          </a:stretch>
        </p:blipFill>
        <p:spPr bwMode="auto">
          <a:xfrm>
            <a:off x="428596" y="4214818"/>
            <a:ext cx="4714908" cy="2643182"/>
          </a:xfrm>
          <a:prstGeom prst="rect">
            <a:avLst/>
          </a:prstGeom>
          <a:noFill/>
        </p:spPr>
      </p:pic>
      <p:pic>
        <p:nvPicPr>
          <p:cNvPr id="7" name="Picture 2" descr="http://1.bp.blogspot.com/-4cs3XWiKeKM/TtvuLaafA9I/AAAAAAAAACM/2ItNPa2DTD8/s1600/Slide17.JPG"/>
          <p:cNvPicPr>
            <a:picLocks noChangeAspect="1" noChangeArrowheads="1"/>
          </p:cNvPicPr>
          <p:nvPr/>
        </p:nvPicPr>
        <p:blipFill>
          <a:blip r:embed="rId4" cstate="print"/>
          <a:srcRect l="4687" t="6250" r="11718"/>
          <a:stretch>
            <a:fillRect/>
          </a:stretch>
        </p:blipFill>
        <p:spPr bwMode="auto">
          <a:xfrm>
            <a:off x="857224" y="1142984"/>
            <a:ext cx="4714908" cy="2786082"/>
          </a:xfrm>
          <a:prstGeom prst="rect">
            <a:avLst/>
          </a:prstGeom>
          <a:noFill/>
        </p:spPr>
      </p:pic>
      <p:sp>
        <p:nvSpPr>
          <p:cNvPr id="8" name="CaixaDeTexto 7"/>
          <p:cNvSpPr txBox="1"/>
          <p:nvPr/>
        </p:nvSpPr>
        <p:spPr>
          <a:xfrm>
            <a:off x="5715008" y="1214422"/>
            <a:ext cx="3071834" cy="1754326"/>
          </a:xfrm>
          <a:prstGeom prst="rect">
            <a:avLst/>
          </a:prstGeom>
          <a:solidFill>
            <a:srgbClr val="FFFF00"/>
          </a:solidFill>
          <a:ln w="76200">
            <a:solidFill>
              <a:schemeClr val="tx1"/>
            </a:solidFill>
          </a:ln>
        </p:spPr>
        <p:txBody>
          <a:bodyPr wrap="square" rtlCol="0">
            <a:spAutoFit/>
          </a:bodyPr>
          <a:lstStyle/>
          <a:p>
            <a:pPr algn="ctr"/>
            <a:r>
              <a:rPr lang="pt-BR" b="1" dirty="0" smtClean="0"/>
              <a:t>PENSE E RESPONDA:</a:t>
            </a:r>
          </a:p>
          <a:p>
            <a:pPr algn="just"/>
            <a:r>
              <a:rPr lang="pt-BR" b="1" dirty="0" smtClean="0"/>
              <a:t>Com base nesta curiosidade, explique cientificamente o porque que a bebida “ esquenta” mais depressa.</a:t>
            </a:r>
            <a:endParaRPr lang="pt-BR" b="1" dirty="0"/>
          </a:p>
        </p:txBody>
      </p:sp>
      <p:sp>
        <p:nvSpPr>
          <p:cNvPr id="9" name="CaixaDeTexto 8"/>
          <p:cNvSpPr txBox="1"/>
          <p:nvPr/>
        </p:nvSpPr>
        <p:spPr>
          <a:xfrm>
            <a:off x="5715008" y="3357562"/>
            <a:ext cx="3071834" cy="923330"/>
          </a:xfrm>
          <a:prstGeom prst="rect">
            <a:avLst/>
          </a:prstGeom>
          <a:solidFill>
            <a:srgbClr val="FFFF00"/>
          </a:solidFill>
          <a:ln w="76200">
            <a:solidFill>
              <a:schemeClr val="tx1"/>
            </a:solidFill>
          </a:ln>
        </p:spPr>
        <p:txBody>
          <a:bodyPr wrap="square" rtlCol="0">
            <a:spAutoFit/>
          </a:bodyPr>
          <a:lstStyle/>
          <a:p>
            <a:pPr algn="just"/>
            <a:r>
              <a:rPr lang="pt-BR" b="1" dirty="0" smtClean="0"/>
              <a:t>Com base na situação anterior, observe a imagem e responda:</a:t>
            </a:r>
            <a:endParaRPr lang="pt-BR"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http://2.bp.blogspot.com/-aVRnmTt2OJc/TtvuOBgJGBI/AAAAAAAAACk/__f9XzwB5-4/s1600/Slide20.JPG"/>
          <p:cNvPicPr>
            <a:picLocks noChangeAspect="1" noChangeArrowheads="1"/>
          </p:cNvPicPr>
          <p:nvPr/>
        </p:nvPicPr>
        <p:blipFill>
          <a:blip r:embed="rId2" cstate="print"/>
          <a:srcRect l="6250" t="20833" r="13281" b="10416"/>
          <a:stretch>
            <a:fillRect/>
          </a:stretch>
        </p:blipFill>
        <p:spPr bwMode="auto">
          <a:xfrm>
            <a:off x="1428728" y="1214422"/>
            <a:ext cx="7358114" cy="4714908"/>
          </a:xfrm>
          <a:prstGeom prst="rect">
            <a:avLst/>
          </a:prstGeom>
          <a:noFill/>
        </p:spPr>
      </p:pic>
      <p:sp>
        <p:nvSpPr>
          <p:cNvPr id="4"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descr="http://1.bp.blogspot.com/-frr_qPJJsBo/TtvuPKQ3gVI/AAAAAAAAACs/mDt3DOAUCzY/s1600/Slide21.JPG"/>
          <p:cNvPicPr>
            <a:picLocks noChangeAspect="1" noChangeArrowheads="1"/>
          </p:cNvPicPr>
          <p:nvPr/>
        </p:nvPicPr>
        <p:blipFill>
          <a:blip r:embed="rId2" cstate="print"/>
          <a:srcRect l="7813" t="13542" r="10937" b="12499"/>
          <a:stretch>
            <a:fillRect/>
          </a:stretch>
        </p:blipFill>
        <p:spPr bwMode="auto">
          <a:xfrm>
            <a:off x="1357290" y="1071546"/>
            <a:ext cx="7429552" cy="5072074"/>
          </a:xfrm>
          <a:prstGeom prst="rect">
            <a:avLst/>
          </a:prstGeom>
          <a:noFill/>
        </p:spPr>
      </p:pic>
      <p:sp>
        <p:nvSpPr>
          <p:cNvPr id="4"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http://3.bp.blogspot.com/-BIhlzT5q4uo/TtvuQeQ2y6I/AAAAAAAAAC0/gcOcLe5RFMw/s1600/Slide22.JPG"/>
          <p:cNvPicPr>
            <a:picLocks noChangeAspect="1" noChangeArrowheads="1"/>
          </p:cNvPicPr>
          <p:nvPr/>
        </p:nvPicPr>
        <p:blipFill>
          <a:blip r:embed="rId2" cstate="print"/>
          <a:srcRect l="3906" t="-3125" r="10156" b="18749"/>
          <a:stretch>
            <a:fillRect/>
          </a:stretch>
        </p:blipFill>
        <p:spPr bwMode="auto">
          <a:xfrm>
            <a:off x="1071538" y="1142984"/>
            <a:ext cx="7858148" cy="5143536"/>
          </a:xfrm>
          <a:prstGeom prst="rect">
            <a:avLst/>
          </a:prstGeom>
          <a:noFill/>
        </p:spPr>
      </p:pic>
      <p:sp>
        <p:nvSpPr>
          <p:cNvPr id="4"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descr="http://1.bp.blogspot.com/-fuRDiAMk5Oo/TtvuKVHP_uI/AAAAAAAAACE/vEgTdHi3KOs/s1600/Slide16.JPG"/>
          <p:cNvPicPr>
            <a:picLocks noChangeAspect="1" noChangeArrowheads="1"/>
          </p:cNvPicPr>
          <p:nvPr/>
        </p:nvPicPr>
        <p:blipFill>
          <a:blip r:embed="rId2" cstate="print"/>
          <a:srcRect l="3125" t="7292" r="6249" b="22916"/>
          <a:stretch>
            <a:fillRect/>
          </a:stretch>
        </p:blipFill>
        <p:spPr bwMode="auto">
          <a:xfrm>
            <a:off x="1285852" y="1142984"/>
            <a:ext cx="7500990" cy="4572032"/>
          </a:xfrm>
          <a:prstGeom prst="rect">
            <a:avLst/>
          </a:prstGeom>
          <a:noFill/>
        </p:spPr>
      </p:pic>
      <p:sp>
        <p:nvSpPr>
          <p:cNvPr id="3" name="CaixaDeTexto 2"/>
          <p:cNvSpPr txBox="1"/>
          <p:nvPr/>
        </p:nvSpPr>
        <p:spPr>
          <a:xfrm>
            <a:off x="1643042" y="357166"/>
            <a:ext cx="6429420" cy="523220"/>
          </a:xfrm>
          <a:prstGeom prst="rect">
            <a:avLst/>
          </a:prstGeom>
          <a:solidFill>
            <a:srgbClr val="FFFF00"/>
          </a:solidFill>
          <a:ln w="76200">
            <a:solidFill>
              <a:schemeClr val="tx1"/>
            </a:solidFill>
          </a:ln>
        </p:spPr>
        <p:txBody>
          <a:bodyPr wrap="square" rtlCol="0">
            <a:spAutoFit/>
          </a:bodyPr>
          <a:lstStyle/>
          <a:p>
            <a:pPr algn="ctr"/>
            <a:r>
              <a:rPr lang="pt-BR" sz="2800" dirty="0" smtClean="0">
                <a:latin typeface="Arial Black" pitchFamily="34" charset="0"/>
              </a:rPr>
              <a:t>EXPLICAÇÕES CIENTÍFICAS</a:t>
            </a:r>
            <a:endParaRPr lang="pt-BR" sz="2800" dirty="0">
              <a:latin typeface="Arial Black"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57290" y="857232"/>
            <a:ext cx="7072362" cy="1280890"/>
          </a:xfrm>
          <a:solidFill>
            <a:srgbClr val="FFFF00"/>
          </a:solidFill>
          <a:ln w="76200">
            <a:solidFill>
              <a:schemeClr val="tx1"/>
            </a:solidFill>
          </a:ln>
        </p:spPr>
        <p:txBody>
          <a:bodyPr>
            <a:normAutofit/>
          </a:bodyPr>
          <a:lstStyle/>
          <a:p>
            <a:pPr algn="ctr"/>
            <a:r>
              <a:rPr lang="pt-BR" sz="3200" b="1" dirty="0" smtClean="0">
                <a:latin typeface="Times New Roman" panose="02020603050405020304" pitchFamily="18" charset="0"/>
                <a:cs typeface="Times New Roman" panose="02020603050405020304" pitchFamily="18" charset="0"/>
              </a:rPr>
              <a:t>O que o princípio zero da Termodinâmica  prevê?</a:t>
            </a:r>
            <a:endParaRPr lang="pt-BR" sz="3200" b="1" dirty="0">
              <a:latin typeface="Times New Roman" panose="02020603050405020304" pitchFamily="18" charset="0"/>
              <a:cs typeface="Times New Roman" panose="02020603050405020304" pitchFamily="18" charset="0"/>
            </a:endParaRPr>
          </a:p>
        </p:txBody>
      </p:sp>
      <p:sp>
        <p:nvSpPr>
          <p:cNvPr id="4" name="Retângulo 3"/>
          <p:cNvSpPr/>
          <p:nvPr/>
        </p:nvSpPr>
        <p:spPr>
          <a:xfrm>
            <a:off x="539552" y="2924944"/>
            <a:ext cx="2736304" cy="17281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t-BR" sz="2400" dirty="0" smtClean="0">
                <a:latin typeface="Times New Roman" panose="02020603050405020304" pitchFamily="18" charset="0"/>
                <a:cs typeface="Times New Roman" panose="02020603050405020304" pitchFamily="18" charset="0"/>
              </a:rPr>
              <a:t>É a transferência térmica entre vizinhanças de um sistema.</a:t>
            </a:r>
            <a:endParaRPr lang="pt-BR" sz="2400" dirty="0">
              <a:latin typeface="Times New Roman" panose="02020603050405020304" pitchFamily="18" charset="0"/>
              <a:cs typeface="Times New Roman" panose="02020603050405020304" pitchFamily="18" charset="0"/>
            </a:endParaRPr>
          </a:p>
        </p:txBody>
      </p:sp>
      <p:cxnSp>
        <p:nvCxnSpPr>
          <p:cNvPr id="6" name="Conector de seta reta 5"/>
          <p:cNvCxnSpPr/>
          <p:nvPr/>
        </p:nvCxnSpPr>
        <p:spPr>
          <a:xfrm flipV="1">
            <a:off x="3326780" y="3068960"/>
            <a:ext cx="1245220"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tângulo 7"/>
          <p:cNvSpPr/>
          <p:nvPr/>
        </p:nvSpPr>
        <p:spPr>
          <a:xfrm>
            <a:off x="5343004" y="2268736"/>
            <a:ext cx="3189436" cy="116026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t-BR" dirty="0" smtClean="0">
                <a:latin typeface="Times New Roman" panose="02020603050405020304" pitchFamily="18" charset="0"/>
                <a:cs typeface="Times New Roman" panose="02020603050405020304" pitchFamily="18" charset="0"/>
              </a:rPr>
              <a:t>Sistemas é a porção do Universo cujas propriedades estão em estudo.</a:t>
            </a:r>
            <a:endParaRPr lang="pt-BR" dirty="0">
              <a:latin typeface="Times New Roman" panose="02020603050405020304" pitchFamily="18" charset="0"/>
              <a:cs typeface="Times New Roman" panose="02020603050405020304" pitchFamily="18" charset="0"/>
            </a:endParaRPr>
          </a:p>
        </p:txBody>
      </p:sp>
      <p:sp>
        <p:nvSpPr>
          <p:cNvPr id="10" name="Retângulo 9"/>
          <p:cNvSpPr/>
          <p:nvPr/>
        </p:nvSpPr>
        <p:spPr>
          <a:xfrm>
            <a:off x="5343004" y="3611562"/>
            <a:ext cx="3189436" cy="10415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t-BR" dirty="0" smtClean="0">
                <a:latin typeface="Times New Roman" panose="02020603050405020304" pitchFamily="18" charset="0"/>
                <a:cs typeface="Times New Roman" panose="02020603050405020304" pitchFamily="18" charset="0"/>
              </a:rPr>
              <a:t>Vizinhança é a região que envolve um sistema</a:t>
            </a:r>
            <a:endParaRPr lang="pt-BR" dirty="0">
              <a:latin typeface="Times New Roman" panose="02020603050405020304" pitchFamily="18" charset="0"/>
              <a:cs typeface="Times New Roman" panose="02020603050405020304" pitchFamily="18" charset="0"/>
            </a:endParaRPr>
          </a:p>
        </p:txBody>
      </p:sp>
      <p:sp>
        <p:nvSpPr>
          <p:cNvPr id="11" name="Retângulo 10"/>
          <p:cNvSpPr/>
          <p:nvPr/>
        </p:nvSpPr>
        <p:spPr>
          <a:xfrm>
            <a:off x="5343004" y="4912233"/>
            <a:ext cx="3189436" cy="9144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t-BR" dirty="0" smtClean="0">
                <a:latin typeface="Times New Roman" panose="02020603050405020304" pitchFamily="18" charset="0"/>
                <a:cs typeface="Times New Roman" panose="02020603050405020304" pitchFamily="18" charset="0"/>
              </a:rPr>
              <a:t>Fronteira é a região que separa o sistema da vizinhança. Pode ser isolante ou não.</a:t>
            </a:r>
            <a:endParaRPr lang="pt-BR" dirty="0">
              <a:latin typeface="Times New Roman" panose="02020603050405020304" pitchFamily="18" charset="0"/>
              <a:cs typeface="Times New Roman" panose="02020603050405020304" pitchFamily="18" charset="0"/>
            </a:endParaRPr>
          </a:p>
        </p:txBody>
      </p:sp>
      <p:cxnSp>
        <p:nvCxnSpPr>
          <p:cNvPr id="13" name="Conector de seta reta 12"/>
          <p:cNvCxnSpPr/>
          <p:nvPr/>
        </p:nvCxnSpPr>
        <p:spPr>
          <a:xfrm flipV="1">
            <a:off x="3379292" y="4040534"/>
            <a:ext cx="1192708" cy="74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de seta reta 17"/>
          <p:cNvCxnSpPr/>
          <p:nvPr/>
        </p:nvCxnSpPr>
        <p:spPr>
          <a:xfrm>
            <a:off x="3419872" y="4437112"/>
            <a:ext cx="1080430" cy="4331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ítulo 1"/>
          <p:cNvSpPr txBox="1">
            <a:spLocks/>
          </p:cNvSpPr>
          <p:nvPr/>
        </p:nvSpPr>
        <p:spPr>
          <a:xfrm>
            <a:off x="1643042" y="26064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86073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8"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3</a:t>
            </a:r>
            <a:endParaRPr lang="pt-BR" dirty="0"/>
          </a:p>
        </p:txBody>
      </p:sp>
      <p:pic>
        <p:nvPicPr>
          <p:cNvPr id="4"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14348" y="1500174"/>
            <a:ext cx="7358113" cy="4286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http://1.bp.blogspot.com/-z4DBMSUEXok/TtvuGhKwugI/AAAAAAAAABk/un9ag3Ie4ZM/s1600/Slide12.JPG"/>
          <p:cNvPicPr>
            <a:picLocks noChangeAspect="1" noChangeArrowheads="1"/>
          </p:cNvPicPr>
          <p:nvPr/>
        </p:nvPicPr>
        <p:blipFill>
          <a:blip r:embed="rId2" cstate="print"/>
          <a:srcRect l="7813" t="26042" r="7812" b="45833"/>
          <a:stretch>
            <a:fillRect/>
          </a:stretch>
        </p:blipFill>
        <p:spPr bwMode="auto">
          <a:xfrm>
            <a:off x="1000100" y="2143116"/>
            <a:ext cx="7715304" cy="1928826"/>
          </a:xfrm>
          <a:prstGeom prst="rect">
            <a:avLst/>
          </a:prstGeom>
          <a:noFill/>
          <a:ln w="76200">
            <a:solidFill>
              <a:schemeClr val="tx1"/>
            </a:solidFill>
          </a:ln>
        </p:spPr>
      </p:pic>
      <p:sp>
        <p:nvSpPr>
          <p:cNvPr id="3" name="CaixaDeTexto 2"/>
          <p:cNvSpPr txBox="1"/>
          <p:nvPr/>
        </p:nvSpPr>
        <p:spPr>
          <a:xfrm>
            <a:off x="1571604" y="642918"/>
            <a:ext cx="6500858" cy="523220"/>
          </a:xfrm>
          <a:prstGeom prst="rect">
            <a:avLst/>
          </a:prstGeom>
          <a:solidFill>
            <a:srgbClr val="FFFF00"/>
          </a:solidFill>
          <a:ln w="76200">
            <a:solidFill>
              <a:schemeClr val="tx1"/>
            </a:solidFill>
          </a:ln>
        </p:spPr>
        <p:txBody>
          <a:bodyPr wrap="square" rtlCol="0">
            <a:spAutoFit/>
          </a:bodyPr>
          <a:lstStyle/>
          <a:p>
            <a:pPr algn="ctr"/>
            <a:r>
              <a:rPr lang="pt-BR" sz="2800" dirty="0" smtClean="0">
                <a:latin typeface="Arial Black" pitchFamily="34" charset="0"/>
              </a:rPr>
              <a:t>SITUAÇÃO 3:</a:t>
            </a:r>
            <a:endParaRPr lang="pt-BR" sz="2800" dirty="0">
              <a:latin typeface="Arial Black"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http://1.bp.blogspot.com/-rgEi4LJCYks/TtvuHX55uNI/AAAAAAAAABs/35gevKbkx1I/s1600/Slide13.JPG"/>
          <p:cNvPicPr>
            <a:picLocks noChangeAspect="1" noChangeArrowheads="1"/>
          </p:cNvPicPr>
          <p:nvPr/>
        </p:nvPicPr>
        <p:blipFill>
          <a:blip r:embed="rId2" cstate="print"/>
          <a:srcRect l="4167" t="2500" r="14583"/>
          <a:stretch>
            <a:fillRect/>
          </a:stretch>
        </p:blipFill>
        <p:spPr bwMode="auto">
          <a:xfrm>
            <a:off x="1571604" y="1357298"/>
            <a:ext cx="6572296" cy="5000589"/>
          </a:xfrm>
          <a:prstGeom prst="rect">
            <a:avLst/>
          </a:prstGeom>
          <a:noFill/>
        </p:spPr>
      </p:pic>
      <p:sp>
        <p:nvSpPr>
          <p:cNvPr id="4"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descr="http://2.bp.blogspot.com/-405iFzbFMH8/TtvuIZGI3fI/AAAAAAAAAB0/jtrhuiHoOjQ/s1600/Slide14.JPG"/>
          <p:cNvPicPr>
            <a:picLocks noChangeAspect="1" noChangeArrowheads="1"/>
          </p:cNvPicPr>
          <p:nvPr/>
        </p:nvPicPr>
        <p:blipFill>
          <a:blip r:embed="rId2" cstate="print"/>
          <a:srcRect l="5469" t="22917" r="13281" b="4166"/>
          <a:stretch>
            <a:fillRect/>
          </a:stretch>
        </p:blipFill>
        <p:spPr bwMode="auto">
          <a:xfrm>
            <a:off x="1285852" y="1142984"/>
            <a:ext cx="7429552" cy="5000660"/>
          </a:xfrm>
          <a:prstGeom prst="rect">
            <a:avLst/>
          </a:prstGeom>
          <a:noFill/>
        </p:spPr>
      </p:pic>
      <p:sp>
        <p:nvSpPr>
          <p:cNvPr id="4" name="Título 1"/>
          <p:cNvSpPr txBox="1">
            <a:spLocks/>
          </p:cNvSpPr>
          <p:nvPr/>
        </p:nvSpPr>
        <p:spPr>
          <a:xfrm>
            <a:off x="1643042" y="26064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0034" y="857232"/>
            <a:ext cx="8215370" cy="1143008"/>
          </a:xfrm>
          <a:solidFill>
            <a:srgbClr val="00B0F0"/>
          </a:solidFill>
          <a:ln w="76200">
            <a:solidFill>
              <a:schemeClr val="tx1"/>
            </a:solidFill>
          </a:ln>
        </p:spPr>
        <p:txBody>
          <a:bodyPr>
            <a:normAutofit fontScale="90000"/>
          </a:bodyPr>
          <a:lstStyle/>
          <a:p>
            <a:pPr algn="ctr"/>
            <a:r>
              <a:rPr lang="pt-BR" sz="2000" dirty="0" smtClean="0">
                <a:solidFill>
                  <a:schemeClr val="bg1"/>
                </a:solidFill>
                <a:latin typeface="Arial Black" pitchFamily="34" charset="0"/>
                <a:cs typeface="Times New Roman" panose="02020603050405020304" pitchFamily="18" charset="0"/>
              </a:rPr>
              <a:t>Como ocorre as transferências de energia nestes sistemas abaixo?</a:t>
            </a:r>
            <a:br>
              <a:rPr lang="pt-BR" sz="2000" dirty="0" smtClean="0">
                <a:solidFill>
                  <a:schemeClr val="bg1"/>
                </a:solidFill>
                <a:latin typeface="Arial Black" pitchFamily="34" charset="0"/>
                <a:cs typeface="Times New Roman" panose="02020603050405020304" pitchFamily="18" charset="0"/>
              </a:rPr>
            </a:br>
            <a:r>
              <a:rPr lang="pt-BR" sz="2000" dirty="0" smtClean="0">
                <a:solidFill>
                  <a:schemeClr val="bg1"/>
                </a:solidFill>
                <a:latin typeface="Arial Black" pitchFamily="34" charset="0"/>
                <a:cs typeface="Times New Roman" panose="02020603050405020304" pitchFamily="18" charset="0"/>
              </a:rPr>
              <a:t> O que é um sistema isolado e fechado? </a:t>
            </a:r>
            <a:br>
              <a:rPr lang="pt-BR" sz="2000" dirty="0" smtClean="0">
                <a:solidFill>
                  <a:schemeClr val="bg1"/>
                </a:solidFill>
                <a:latin typeface="Arial Black" pitchFamily="34" charset="0"/>
                <a:cs typeface="Times New Roman" panose="02020603050405020304" pitchFamily="18" charset="0"/>
              </a:rPr>
            </a:br>
            <a:endParaRPr lang="pt-BR" sz="2000" dirty="0">
              <a:solidFill>
                <a:schemeClr val="bg1"/>
              </a:solidFill>
              <a:latin typeface="Arial Black" pitchFamily="34" charset="0"/>
              <a:cs typeface="Times New Roman" panose="02020603050405020304" pitchFamily="18" charset="0"/>
            </a:endParaRPr>
          </a:p>
        </p:txBody>
      </p:sp>
      <p:pic>
        <p:nvPicPr>
          <p:cNvPr id="6" name="Espaço Reservado para Conteúdo 5"/>
          <p:cNvPicPr>
            <a:picLocks noGrp="1" noChangeAspect="1"/>
          </p:cNvPicPr>
          <p:nvPr>
            <p:ph idx="1"/>
          </p:nvPr>
        </p:nvPicPr>
        <p:blipFill>
          <a:blip r:embed="rId2" cstate="print"/>
          <a:stretch>
            <a:fillRect/>
          </a:stretch>
        </p:blipFill>
        <p:spPr>
          <a:xfrm>
            <a:off x="2000232" y="3643314"/>
            <a:ext cx="2674640" cy="1285884"/>
          </a:xfrm>
          <a:prstGeom prst="rect">
            <a:avLst/>
          </a:prstGeom>
        </p:spPr>
      </p:pic>
      <p:sp>
        <p:nvSpPr>
          <p:cNvPr id="4" name="Retângulo 3"/>
          <p:cNvSpPr/>
          <p:nvPr/>
        </p:nvSpPr>
        <p:spPr>
          <a:xfrm>
            <a:off x="1928794" y="2143116"/>
            <a:ext cx="2602632" cy="107157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pt-BR" sz="1400" dirty="0" smtClean="0">
                <a:latin typeface="Times New Roman" panose="02020603050405020304" pitchFamily="18" charset="0"/>
                <a:cs typeface="Times New Roman" panose="02020603050405020304" pitchFamily="18" charset="0"/>
              </a:rPr>
              <a:t>Se a fronteira não permite a troca de com a vizinhança nem de energia e nem de matéria temos uma </a:t>
            </a:r>
            <a:r>
              <a:rPr lang="pt-BR" sz="1400" b="1" dirty="0" smtClean="0">
                <a:latin typeface="Times New Roman" panose="02020603050405020304" pitchFamily="18" charset="0"/>
                <a:cs typeface="Times New Roman" panose="02020603050405020304" pitchFamily="18" charset="0"/>
              </a:rPr>
              <a:t>sistema isolado.</a:t>
            </a:r>
            <a:endParaRPr lang="pt-BR" sz="1400" b="1" dirty="0">
              <a:latin typeface="Times New Roman" panose="02020603050405020304" pitchFamily="18" charset="0"/>
              <a:cs typeface="Times New Roman" panose="02020603050405020304" pitchFamily="18" charset="0"/>
            </a:endParaRPr>
          </a:p>
        </p:txBody>
      </p:sp>
      <p:sp>
        <p:nvSpPr>
          <p:cNvPr id="5" name="Seta para baixo 4"/>
          <p:cNvSpPr/>
          <p:nvPr/>
        </p:nvSpPr>
        <p:spPr>
          <a:xfrm>
            <a:off x="2928926" y="3214686"/>
            <a:ext cx="48463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5429256" y="2071678"/>
            <a:ext cx="2592288" cy="114300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pt-BR" sz="1400" dirty="0" smtClean="0">
                <a:latin typeface="Times New Roman" panose="02020603050405020304" pitchFamily="18" charset="0"/>
                <a:cs typeface="Times New Roman" panose="02020603050405020304" pitchFamily="18" charset="0"/>
              </a:rPr>
              <a:t>Se a fronteira não permite a troca de matéria, mas permite a troca de calor temos um </a:t>
            </a:r>
            <a:r>
              <a:rPr lang="pt-BR" sz="1400" b="1" dirty="0" smtClean="0">
                <a:latin typeface="Times New Roman" panose="02020603050405020304" pitchFamily="18" charset="0"/>
                <a:cs typeface="Times New Roman" panose="02020603050405020304" pitchFamily="18" charset="0"/>
              </a:rPr>
              <a:t>sistema fechado.</a:t>
            </a:r>
            <a:endParaRPr lang="pt-BR" sz="1400" dirty="0">
              <a:latin typeface="Times New Roman" panose="02020603050405020304" pitchFamily="18" charset="0"/>
              <a:cs typeface="Times New Roman" panose="02020603050405020304" pitchFamily="18" charset="0"/>
            </a:endParaRPr>
          </a:p>
        </p:txBody>
      </p:sp>
      <p:sp>
        <p:nvSpPr>
          <p:cNvPr id="8" name="Seta para baixo 7"/>
          <p:cNvSpPr/>
          <p:nvPr/>
        </p:nvSpPr>
        <p:spPr>
          <a:xfrm>
            <a:off x="6572264" y="3214686"/>
            <a:ext cx="48463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0" name="Imagem 9"/>
          <p:cNvPicPr>
            <a:picLocks noChangeAspect="1"/>
          </p:cNvPicPr>
          <p:nvPr/>
        </p:nvPicPr>
        <p:blipFill>
          <a:blip r:embed="rId3" cstate="print"/>
          <a:stretch>
            <a:fillRect/>
          </a:stretch>
        </p:blipFill>
        <p:spPr>
          <a:xfrm>
            <a:off x="5572132" y="3571876"/>
            <a:ext cx="2618977" cy="1428760"/>
          </a:xfrm>
          <a:prstGeom prst="rect">
            <a:avLst/>
          </a:prstGeom>
        </p:spPr>
      </p:pic>
      <p:sp>
        <p:nvSpPr>
          <p:cNvPr id="11" name="CaixaDeTexto 10"/>
          <p:cNvSpPr txBox="1"/>
          <p:nvPr/>
        </p:nvSpPr>
        <p:spPr>
          <a:xfrm>
            <a:off x="5429224" y="5357826"/>
            <a:ext cx="3714776" cy="646331"/>
          </a:xfrm>
          <a:prstGeom prst="rect">
            <a:avLst/>
          </a:prstGeom>
          <a:noFill/>
        </p:spPr>
        <p:txBody>
          <a:bodyPr wrap="square" rtlCol="0">
            <a:spAutoFit/>
          </a:bodyPr>
          <a:lstStyle/>
          <a:p>
            <a:pPr algn="just"/>
            <a:r>
              <a:rPr lang="pt-BR" sz="1200" b="1" dirty="0" smtClean="0"/>
              <a:t>A lata de refrigerante lacrada conserva o líquido e os gases no recipiente, mas esfria e esquenta conforme a temperatura de sua vizinhança</a:t>
            </a:r>
            <a:endParaRPr lang="pt-BR" sz="1200" b="1" dirty="0"/>
          </a:p>
        </p:txBody>
      </p:sp>
      <p:sp>
        <p:nvSpPr>
          <p:cNvPr id="12" name="CaixaDeTexto 11"/>
          <p:cNvSpPr txBox="1"/>
          <p:nvPr/>
        </p:nvSpPr>
        <p:spPr>
          <a:xfrm>
            <a:off x="2214546" y="5072074"/>
            <a:ext cx="2714644" cy="1384995"/>
          </a:xfrm>
          <a:prstGeom prst="rect">
            <a:avLst/>
          </a:prstGeom>
          <a:noFill/>
        </p:spPr>
        <p:txBody>
          <a:bodyPr wrap="square" rtlCol="0">
            <a:spAutoFit/>
          </a:bodyPr>
          <a:lstStyle/>
          <a:p>
            <a:pPr algn="just"/>
            <a:r>
              <a:rPr lang="pt-BR" sz="1200" b="1" dirty="0" smtClean="0"/>
              <a:t>Para que o café não esfrie, é necessário que seja isolado termicamente. A garrafa térmica possibilita esse isolamento por causa do dispositivo de vidro existente em seu interior, que dificulta a transferência de calor</a:t>
            </a:r>
            <a:endParaRPr lang="pt-BR" sz="1200" b="1" dirty="0"/>
          </a:p>
        </p:txBody>
      </p:sp>
      <p:sp>
        <p:nvSpPr>
          <p:cNvPr id="13" name="CaixaDeTexto 12"/>
          <p:cNvSpPr txBox="1"/>
          <p:nvPr/>
        </p:nvSpPr>
        <p:spPr>
          <a:xfrm>
            <a:off x="1357290" y="142852"/>
            <a:ext cx="6500858" cy="523220"/>
          </a:xfrm>
          <a:prstGeom prst="rect">
            <a:avLst/>
          </a:prstGeom>
          <a:solidFill>
            <a:srgbClr val="FFFF00"/>
          </a:solidFill>
          <a:ln w="76200">
            <a:solidFill>
              <a:schemeClr val="tx1"/>
            </a:solidFill>
          </a:ln>
        </p:spPr>
        <p:txBody>
          <a:bodyPr wrap="square" rtlCol="0">
            <a:spAutoFit/>
          </a:bodyPr>
          <a:lstStyle/>
          <a:p>
            <a:pPr algn="ctr"/>
            <a:r>
              <a:rPr lang="pt-BR" sz="2800" dirty="0" smtClean="0">
                <a:latin typeface="Arial Black" pitchFamily="34" charset="0"/>
              </a:rPr>
              <a:t>SITUAÇÃO 4:</a:t>
            </a:r>
            <a:endParaRPr lang="pt-BR" sz="2800" dirty="0">
              <a:latin typeface="Arial Black" pitchFamily="34" charset="0"/>
            </a:endParaRPr>
          </a:p>
        </p:txBody>
      </p:sp>
    </p:spTree>
    <p:extLst>
      <p:ext uri="{BB962C8B-B14F-4D97-AF65-F5344CB8AC3E}">
        <p14:creationId xmlns:p14="http://schemas.microsoft.com/office/powerpoint/2010/main" val="1433683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7" grpId="0" animBg="1"/>
      <p:bldP spid="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Conteúdo 2"/>
          <p:cNvSpPr>
            <a:spLocks noGrp="1"/>
          </p:cNvSpPr>
          <p:nvPr>
            <p:ph idx="1"/>
          </p:nvPr>
        </p:nvSpPr>
        <p:spPr>
          <a:xfrm>
            <a:off x="1942415" y="1357298"/>
            <a:ext cx="6591985" cy="4553924"/>
          </a:xfrm>
          <a:solidFill>
            <a:srgbClr val="FFFF00"/>
          </a:solidFill>
          <a:ln w="76200">
            <a:solidFill>
              <a:schemeClr val="tx1"/>
            </a:solidFill>
          </a:ln>
        </p:spPr>
        <p:txBody>
          <a:bodyPr>
            <a:normAutofit/>
          </a:bodyPr>
          <a:lstStyle/>
          <a:p>
            <a:pPr algn="ctr">
              <a:buNone/>
            </a:pPr>
            <a:r>
              <a:rPr lang="pt-BR" sz="4000" dirty="0" smtClean="0">
                <a:solidFill>
                  <a:srgbClr val="FF0000"/>
                </a:solidFill>
                <a:latin typeface="Arial Black" pitchFamily="34" charset="0"/>
              </a:rPr>
              <a:t>BLOCO  2: </a:t>
            </a:r>
          </a:p>
          <a:p>
            <a:pPr algn="ctr"/>
            <a:r>
              <a:rPr lang="pt-BR" sz="4000" dirty="0" smtClean="0">
                <a:solidFill>
                  <a:srgbClr val="0070C0"/>
                </a:solidFill>
                <a:latin typeface="Arial Black" pitchFamily="34" charset="0"/>
              </a:rPr>
              <a:t>TRABALHAR  O SEGUINTE PONTO:</a:t>
            </a:r>
          </a:p>
          <a:p>
            <a:pPr algn="ctr">
              <a:buNone/>
            </a:pPr>
            <a:r>
              <a:rPr lang="pt-BR" sz="4000" u="sng" dirty="0" smtClean="0">
                <a:solidFill>
                  <a:srgbClr val="00B050"/>
                </a:solidFill>
                <a:latin typeface="Arial Black" pitchFamily="34" charset="0"/>
              </a:rPr>
              <a:t>CALORIMETRIA</a:t>
            </a:r>
            <a:endParaRPr lang="pt-BR" sz="4000" u="sng" dirty="0">
              <a:solidFill>
                <a:srgbClr val="00B050"/>
              </a:solidFill>
              <a:latin typeface="Arial Black"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85852" y="2357430"/>
            <a:ext cx="6929486" cy="3714776"/>
          </a:xfrm>
          <a:solidFill>
            <a:srgbClr val="FFFF00"/>
          </a:solidFill>
        </p:spPr>
        <p:txBody>
          <a:bodyPr>
            <a:noAutofit/>
          </a:bodyPr>
          <a:lstStyle/>
          <a:p>
            <a:pPr algn="just">
              <a:buNone/>
            </a:pPr>
            <a:r>
              <a:rPr lang="pt-BR" sz="2400" b="1" dirty="0" smtClean="0">
                <a:solidFill>
                  <a:schemeClr val="tx1"/>
                </a:solidFill>
              </a:rPr>
              <a:t>	(LEVANTAR AS CONCEPÇÕES DOS ALUNOS Á RESPEITO, E EM SEGUIDA PROPOR UMA ATIVIDADE EXPERIMENTAL)</a:t>
            </a:r>
          </a:p>
          <a:p>
            <a:pPr algn="just"/>
            <a:r>
              <a:rPr lang="pt-BR" sz="2400" b="1" dirty="0" smtClean="0">
                <a:solidFill>
                  <a:schemeClr val="tx1"/>
                </a:solidFill>
              </a:rPr>
              <a:t>A QUANTIDADE DE CALOR LIBERADA NA COMBUSTÃO PODE SER MEDIDA POR MEIO DA VARIAÇÃO DE TEMPERATURA DETERMINADA EM UM EQUIPAMENTO CHAMADO DE CALORÍMETRO. É O QUE VEREMOS NO </a:t>
            </a:r>
            <a:r>
              <a:rPr lang="pt-BR" sz="2400" b="1" dirty="0" smtClean="0"/>
              <a:t>EXPERIMENTO</a:t>
            </a:r>
            <a:r>
              <a:rPr lang="pt-BR" sz="2400" b="1" dirty="0" smtClean="0">
                <a:solidFill>
                  <a:schemeClr val="tx1"/>
                </a:solidFill>
              </a:rPr>
              <a:t> Á SEGUIR.</a:t>
            </a:r>
            <a:endParaRPr lang="pt-BR" sz="2400" b="1" dirty="0">
              <a:solidFill>
                <a:schemeClr val="tx1"/>
              </a:solidFill>
            </a:endParaRPr>
          </a:p>
        </p:txBody>
      </p:sp>
      <p:sp>
        <p:nvSpPr>
          <p:cNvPr id="4" name="CaixaDeTexto 3"/>
          <p:cNvSpPr txBox="1"/>
          <p:nvPr/>
        </p:nvSpPr>
        <p:spPr>
          <a:xfrm>
            <a:off x="1785918" y="357166"/>
            <a:ext cx="5857916" cy="584775"/>
          </a:xfrm>
          <a:prstGeom prst="rect">
            <a:avLst/>
          </a:prstGeom>
          <a:solidFill>
            <a:srgbClr val="FFFF00"/>
          </a:solidFill>
          <a:ln w="76200">
            <a:solidFill>
              <a:schemeClr val="tx1"/>
            </a:solidFill>
          </a:ln>
        </p:spPr>
        <p:txBody>
          <a:bodyPr wrap="square" rtlCol="0">
            <a:spAutoFit/>
          </a:bodyPr>
          <a:lstStyle/>
          <a:p>
            <a:pPr algn="ctr"/>
            <a:r>
              <a:rPr lang="pt-BR" sz="3200" dirty="0" smtClean="0">
                <a:latin typeface="Arial Black" pitchFamily="34" charset="0"/>
              </a:rPr>
              <a:t>CALORIMETRIA</a:t>
            </a:r>
            <a:endParaRPr lang="pt-BR" sz="3200" dirty="0">
              <a:latin typeface="Arial Black" pitchFamily="34" charset="0"/>
            </a:endParaRPr>
          </a:p>
        </p:txBody>
      </p:sp>
      <p:sp>
        <p:nvSpPr>
          <p:cNvPr id="5" name="CaixaDeTexto 4"/>
          <p:cNvSpPr txBox="1"/>
          <p:nvPr/>
        </p:nvSpPr>
        <p:spPr>
          <a:xfrm>
            <a:off x="1285852" y="1357298"/>
            <a:ext cx="6929486" cy="707886"/>
          </a:xfrm>
          <a:prstGeom prst="rect">
            <a:avLst/>
          </a:prstGeom>
          <a:solidFill>
            <a:srgbClr val="FFFF00"/>
          </a:solidFill>
          <a:ln w="76200">
            <a:solidFill>
              <a:schemeClr val="tx1"/>
            </a:solidFill>
          </a:ln>
        </p:spPr>
        <p:txBody>
          <a:bodyPr wrap="square" rtlCol="0">
            <a:spAutoFit/>
          </a:bodyPr>
          <a:lstStyle/>
          <a:p>
            <a:pPr algn="just"/>
            <a:r>
              <a:rPr lang="pt-BR" sz="2000" b="1" dirty="0" smtClean="0"/>
              <a:t>PENSE: </a:t>
            </a:r>
            <a:r>
              <a:rPr lang="pt-BR" sz="2000" b="1" dirty="0" smtClean="0">
                <a:solidFill>
                  <a:srgbClr val="FF0000"/>
                </a:solidFill>
              </a:rPr>
              <a:t>COMO PODEMOS MEDIR A QUANTIDADE DE CALOR LIBERADA POR UM COMBUSTÍVEL?</a:t>
            </a:r>
            <a:endParaRPr lang="pt-BR" sz="2000" b="1"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DISSERTAÇÃO\MESTRADO NOVOS MATERIAIS DE ESTUDO\experimen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3116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DISSERTAÇÃO\MESTRADO NOVOS MATERIAIS DE ESTUDO\experimento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78191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624110"/>
            <a:ext cx="6589199" cy="733188"/>
          </a:xfrm>
          <a:solidFill>
            <a:srgbClr val="FFFF00"/>
          </a:solidFill>
        </p:spPr>
        <p:txBody>
          <a:bodyPr>
            <a:normAutofit fontScale="90000"/>
          </a:bodyPr>
          <a:lstStyle/>
          <a:p>
            <a:pPr algn="ctr"/>
            <a:r>
              <a:rPr lang="pt-BR" dirty="0" smtClean="0"/>
              <a:t>Objetivo do Experimento:</a:t>
            </a:r>
            <a:endParaRPr lang="pt-BR" dirty="0"/>
          </a:p>
        </p:txBody>
      </p:sp>
      <p:sp>
        <p:nvSpPr>
          <p:cNvPr id="3" name="Espaço Reservado para Conteúdo 2"/>
          <p:cNvSpPr>
            <a:spLocks noGrp="1"/>
          </p:cNvSpPr>
          <p:nvPr>
            <p:ph idx="1"/>
          </p:nvPr>
        </p:nvSpPr>
        <p:spPr>
          <a:solidFill>
            <a:schemeClr val="bg2">
              <a:lumMod val="75000"/>
            </a:schemeClr>
          </a:solidFill>
          <a:ln w="76200">
            <a:solidFill>
              <a:schemeClr val="tx1"/>
            </a:solidFill>
          </a:ln>
        </p:spPr>
        <p:txBody>
          <a:bodyPr>
            <a:normAutofit fontScale="92500" lnSpcReduction="20000"/>
          </a:bodyPr>
          <a:lstStyle/>
          <a:p>
            <a:pPr algn="just">
              <a:buNone/>
            </a:pPr>
            <a:r>
              <a:rPr lang="pt-BR" dirty="0" smtClean="0"/>
              <a:t>	</a:t>
            </a:r>
            <a:r>
              <a:rPr lang="pt-BR" sz="3200" b="1" dirty="0" smtClean="0">
                <a:solidFill>
                  <a:schemeClr val="tx1"/>
                </a:solidFill>
              </a:rPr>
              <a:t>O objetivo deste experimento foi construir um calorímetro, aparelho que mede a quantidade de calor absorvida ou liberada em um processo químico ou físico, e comparar a quantidade de calor, representada pela letra Q , necessária para o aquecimento de objetos dos diferentes metais testados. Quanto maior a quantidade de calor que o material precisar, menor será a temperatura final do sistema.</a:t>
            </a:r>
            <a:endParaRPr lang="pt-BR" sz="3200" b="1" dirty="0">
              <a:solidFill>
                <a:schemeClr val="tx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857224" y="1071546"/>
            <a:ext cx="7449241" cy="5572164"/>
          </a:xfrm>
          <a:solidFill>
            <a:schemeClr val="bg2">
              <a:lumMod val="50000"/>
            </a:schemeClr>
          </a:solidFill>
          <a:ln w="76200">
            <a:solidFill>
              <a:schemeClr val="tx1"/>
            </a:solidFill>
          </a:ln>
        </p:spPr>
        <p:txBody>
          <a:bodyPr>
            <a:noAutofit/>
          </a:bodyPr>
          <a:lstStyle/>
          <a:p>
            <a:pPr algn="just"/>
            <a:r>
              <a:rPr lang="pt-BR" sz="1800" b="1" dirty="0" smtClean="0"/>
              <a:t>Relembrando os conceitos aplicados á termdinâmica, observe que neste calorímetro as transformações (químicas e físicas) que ocorrem no seu interior correspondem ao que chamamos de sistema; a vizinhança, no caso, é a região da sala de aula em que se encontra o calorímetro; a capa de isopor é a fronteira que separa o sistema da vizinhança. O calorímetro é um sistema isolado porque sua fronteira não permite troca de matéria nem de energia.</a:t>
            </a:r>
          </a:p>
          <a:p>
            <a:pPr algn="just"/>
            <a:r>
              <a:rPr lang="pt-BR" sz="1800" b="1" dirty="0" smtClean="0"/>
              <a:t>O princípio do calorímetro para determinação da quantidade de calor liberada pelo sistema baseia-se na Primeira Lei da Termodinâmica, segundo a qual a energia pode ser convertida de uma forma ou de outra, mas não pode ser criada nem destruída. Se um sistema não troca energia é constante. Considerando o universo como um sistema, pode-se afirmar que sua energia é constante. Por isso a 1ª Lei da Termodinâmica é também chamada de princípio de conservação de energia. Uma forma resumida de enunciá-la é:</a:t>
            </a:r>
          </a:p>
          <a:p>
            <a:pPr algn="just">
              <a:buNone/>
            </a:pPr>
            <a:r>
              <a:rPr lang="pt-BR" sz="1800" b="1" u="sng" dirty="0" smtClean="0">
                <a:solidFill>
                  <a:srgbClr val="FF0000"/>
                </a:solidFill>
              </a:rPr>
              <a:t>A ENERGIA  INTERNA DE UM SISTEMA ISOLADO É CONSTANTE.</a:t>
            </a:r>
            <a:endParaRPr lang="pt-BR" sz="1800" b="1" u="sng" dirty="0">
              <a:solidFill>
                <a:srgbClr val="FF0000"/>
              </a:solidFill>
            </a:endParaRPr>
          </a:p>
        </p:txBody>
      </p:sp>
      <p:sp>
        <p:nvSpPr>
          <p:cNvPr id="5"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4</a:t>
            </a:r>
            <a:endParaRPr lang="pt-BR"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2976" y="1428736"/>
            <a:ext cx="7308956" cy="4309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2000232" y="274638"/>
            <a:ext cx="6000792" cy="1143000"/>
          </a:xfrm>
        </p:spPr>
        <p:txBody>
          <a:bodyPr/>
          <a:lstStyle/>
          <a:p>
            <a:pPr algn="ctr" eaLnBrk="1" hangingPunct="1"/>
            <a:r>
              <a:rPr lang="pt-BR" sz="4800" b="1" dirty="0" smtClean="0">
                <a:solidFill>
                  <a:schemeClr val="tx1"/>
                </a:solidFill>
                <a:latin typeface="Curlz MT" pitchFamily="82" charset="0"/>
              </a:rPr>
              <a:t>Unidade de Medida</a:t>
            </a:r>
          </a:p>
        </p:txBody>
      </p:sp>
      <p:pic>
        <p:nvPicPr>
          <p:cNvPr id="4" name="Picture 4"/>
          <p:cNvPicPr>
            <a:picLocks noChangeAspect="1" noChangeArrowheads="1"/>
          </p:cNvPicPr>
          <p:nvPr/>
        </p:nvPicPr>
        <p:blipFill>
          <a:blip r:embed="rId2" cstate="print"/>
          <a:srcRect/>
          <a:stretch>
            <a:fillRect/>
          </a:stretch>
        </p:blipFill>
        <p:spPr bwMode="auto">
          <a:xfrm>
            <a:off x="285720" y="1500174"/>
            <a:ext cx="3744913" cy="4465637"/>
          </a:xfrm>
          <a:prstGeom prst="rect">
            <a:avLst/>
          </a:prstGeom>
          <a:noFill/>
          <a:ln w="9525">
            <a:noFill/>
            <a:miter lim="800000"/>
            <a:headEnd/>
            <a:tailEnd/>
          </a:ln>
        </p:spPr>
      </p:pic>
      <p:sp>
        <p:nvSpPr>
          <p:cNvPr id="5" name="Rectangle 3"/>
          <p:cNvSpPr txBox="1">
            <a:spLocks noChangeArrowheads="1"/>
          </p:cNvSpPr>
          <p:nvPr/>
        </p:nvSpPr>
        <p:spPr>
          <a:xfrm>
            <a:off x="4427538" y="1412875"/>
            <a:ext cx="4259262" cy="4537075"/>
          </a:xfrm>
          <a:prstGeom prst="rect">
            <a:avLst/>
          </a:prstGeom>
          <a:solidFill>
            <a:srgbClr val="00B0F0"/>
          </a:solidFill>
        </p:spPr>
        <p:txBody>
          <a:bodyPr/>
          <a:lstStyle/>
          <a:p>
            <a:pPr marL="342900" marR="0" lvl="0" indent="-342900" algn="just" defTabSz="457200" rtl="0" eaLnBrk="1" fontAlgn="auto" latinLnBrk="0" hangingPunct="1">
              <a:lnSpc>
                <a:spcPct val="80000"/>
              </a:lnSpc>
              <a:spcBef>
                <a:spcPts val="1000"/>
              </a:spcBef>
              <a:spcAft>
                <a:spcPts val="0"/>
              </a:spcAft>
              <a:buClr>
                <a:schemeClr val="accent1"/>
              </a:buClr>
              <a:buSzTx/>
              <a:buFontTx/>
              <a:buNone/>
              <a:tabLst/>
              <a:defRPr/>
            </a:pPr>
            <a:r>
              <a:rPr kumimoji="0" lang="pt-BR" sz="2800" b="0" i="0" u="none" strike="noStrike" kern="1200" cap="none" spc="0" normalizeH="0" baseline="0" noProof="0" dirty="0" smtClean="0">
                <a:ln>
                  <a:noFill/>
                </a:ln>
                <a:solidFill>
                  <a:schemeClr val="bg1"/>
                </a:solidFill>
                <a:effectLst/>
                <a:uLnTx/>
                <a:uFillTx/>
                <a:latin typeface="Comic Sans MS" pitchFamily="66" charset="0"/>
                <a:ea typeface="+mn-ea"/>
                <a:cs typeface="+mn-cs"/>
              </a:rPr>
              <a:t>	</a:t>
            </a:r>
            <a:r>
              <a:rPr kumimoji="0" lang="pt-BR" sz="2800" b="0" i="0" u="none" strike="noStrike" kern="1200" cap="none" spc="0" normalizeH="0" baseline="0" noProof="0" dirty="0" smtClean="0">
                <a:ln>
                  <a:noFill/>
                </a:ln>
                <a:effectLst/>
                <a:uLnTx/>
                <a:uFillTx/>
                <a:latin typeface="Comic Sans MS" pitchFamily="66" charset="0"/>
                <a:ea typeface="+mn-ea"/>
                <a:cs typeface="+mn-cs"/>
              </a:rPr>
              <a:t>	A quantidade de energia é medida no calorímetro e sua unidade é a Caloria.</a:t>
            </a:r>
          </a:p>
          <a:p>
            <a:pPr marL="342900" marR="0" lvl="0" indent="-342900" algn="just" defTabSz="457200" rtl="0" eaLnBrk="1" fontAlgn="auto" latinLnBrk="0" hangingPunct="1">
              <a:lnSpc>
                <a:spcPct val="80000"/>
              </a:lnSpc>
              <a:spcBef>
                <a:spcPts val="1000"/>
              </a:spcBef>
              <a:spcAft>
                <a:spcPts val="0"/>
              </a:spcAft>
              <a:buClr>
                <a:schemeClr val="accent1"/>
              </a:buClr>
              <a:buSzTx/>
              <a:buFontTx/>
              <a:buNone/>
              <a:tabLst/>
              <a:defRPr/>
            </a:pPr>
            <a:r>
              <a:rPr kumimoji="0" lang="pt-BR" sz="2800" b="0" i="0" u="none" strike="noStrike" kern="1200" cap="none" spc="0" normalizeH="0" baseline="0" noProof="0" dirty="0" smtClean="0">
                <a:ln>
                  <a:noFill/>
                </a:ln>
                <a:effectLst/>
                <a:uLnTx/>
                <a:uFillTx/>
                <a:latin typeface="Comic Sans MS" pitchFamily="66" charset="0"/>
                <a:ea typeface="+mn-ea"/>
                <a:cs typeface="+mn-cs"/>
              </a:rPr>
              <a:t>		</a:t>
            </a:r>
          </a:p>
          <a:p>
            <a:pPr marL="342900" marR="0" lvl="0" indent="-342900" algn="just" defTabSz="457200" rtl="0" eaLnBrk="1" fontAlgn="auto" latinLnBrk="0" hangingPunct="1">
              <a:lnSpc>
                <a:spcPct val="80000"/>
              </a:lnSpc>
              <a:spcBef>
                <a:spcPts val="1000"/>
              </a:spcBef>
              <a:spcAft>
                <a:spcPts val="0"/>
              </a:spcAft>
              <a:buClr>
                <a:schemeClr val="accent1"/>
              </a:buClr>
              <a:buSzTx/>
              <a:buFontTx/>
              <a:buNone/>
              <a:tabLst/>
              <a:defRPr/>
            </a:pPr>
            <a:r>
              <a:rPr kumimoji="0" lang="pt-BR" sz="2800" b="0" i="0" u="none" strike="noStrike" kern="1200" cap="none" spc="0" normalizeH="0" baseline="0" noProof="0" dirty="0" smtClean="0">
                <a:ln>
                  <a:noFill/>
                </a:ln>
                <a:solidFill>
                  <a:srgbClr val="FF0066"/>
                </a:solidFill>
                <a:effectLst/>
                <a:uLnTx/>
                <a:uFillTx/>
                <a:latin typeface="Comic Sans MS" pitchFamily="66" charset="0"/>
                <a:ea typeface="+mn-ea"/>
                <a:cs typeface="+mn-cs"/>
              </a:rPr>
              <a:t>		1 caloria (cal) = quantidade de calor necessária para elevar em 1 ºC a temperatura de 1,0 grama de água.</a:t>
            </a:r>
          </a:p>
          <a:p>
            <a:pPr marL="342900" marR="0" lvl="0" indent="-342900" algn="just" defTabSz="457200" rtl="0" eaLnBrk="1" fontAlgn="auto" latinLnBrk="0" hangingPunct="1">
              <a:lnSpc>
                <a:spcPct val="80000"/>
              </a:lnSpc>
              <a:spcBef>
                <a:spcPts val="1000"/>
              </a:spcBef>
              <a:spcAft>
                <a:spcPts val="0"/>
              </a:spcAft>
              <a:buClr>
                <a:schemeClr val="accent1"/>
              </a:buClr>
              <a:buSzTx/>
              <a:buFontTx/>
              <a:buNone/>
              <a:tabLst/>
              <a:defRPr/>
            </a:pPr>
            <a:r>
              <a:rPr kumimoji="0" lang="pt-BR" sz="2800" b="0" i="0" u="none" strike="noStrike" kern="1200" cap="none" spc="0" normalizeH="0" baseline="0" noProof="0" dirty="0" smtClean="0">
                <a:ln>
                  <a:noFill/>
                </a:ln>
                <a:solidFill>
                  <a:srgbClr val="FF0066"/>
                </a:solidFill>
                <a:effectLst/>
                <a:uLnTx/>
                <a:uFillTx/>
                <a:latin typeface="Comic Sans MS" pitchFamily="66" charset="0"/>
                <a:ea typeface="+mn-ea"/>
                <a:cs typeface="+mn-cs"/>
              </a:rPr>
              <a:t>           1 cal = 4,18 J</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txBox="1">
            <a:spLocks/>
          </p:cNvSpPr>
          <p:nvPr/>
        </p:nvSpPr>
        <p:spPr>
          <a:xfrm>
            <a:off x="1214414" y="714356"/>
            <a:ext cx="7286676" cy="5214974"/>
          </a:xfrm>
          <a:prstGeom prst="rect">
            <a:avLst/>
          </a:prstGeom>
          <a:solidFill>
            <a:srgbClr val="FFFF00"/>
          </a:solidFill>
          <a:ln w="76200">
            <a:solidFill>
              <a:schemeClr val="tx1"/>
            </a:solidFill>
          </a:ln>
        </p:spPr>
        <p:txBody>
          <a:bodyPr>
            <a:normAutofit lnSpcReduction="10000"/>
          </a:bodyPr>
          <a:lstStyle/>
          <a:p>
            <a:pPr marL="342900" marR="0" lvl="0" indent="-34290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pt-BR" sz="4000" b="0" i="0" u="none" strike="noStrike" kern="1200" cap="none" spc="0" normalizeH="0" baseline="0" noProof="0" dirty="0" smtClean="0">
                <a:ln>
                  <a:noFill/>
                </a:ln>
                <a:solidFill>
                  <a:srgbClr val="FF0000"/>
                </a:solidFill>
                <a:effectLst/>
                <a:uLnTx/>
                <a:uFillTx/>
                <a:latin typeface="Arial Black" pitchFamily="34" charset="0"/>
                <a:ea typeface="+mn-ea"/>
                <a:cs typeface="+mn-cs"/>
              </a:rPr>
              <a:t>BLOCO  3: </a:t>
            </a:r>
          </a:p>
          <a:p>
            <a:pPr marL="342900" marR="0" lvl="0" indent="-342900" algn="ctr" defTabSz="457200" rtl="0" eaLnBrk="1" fontAlgn="auto" latinLnBrk="0" hangingPunct="1">
              <a:lnSpc>
                <a:spcPct val="100000"/>
              </a:lnSpc>
              <a:spcBef>
                <a:spcPts val="1000"/>
              </a:spcBef>
              <a:spcAft>
                <a:spcPts val="0"/>
              </a:spcAft>
              <a:buClr>
                <a:schemeClr val="accent1"/>
              </a:buClr>
              <a:buSzTx/>
              <a:buFont typeface="Wingdings 3" charset="2"/>
              <a:buChar char=""/>
              <a:tabLst/>
              <a:defRPr/>
            </a:pPr>
            <a:r>
              <a:rPr kumimoji="0" lang="pt-BR" sz="4000" b="0" i="0" u="none" strike="noStrike" kern="1200" cap="none" spc="0" normalizeH="0" baseline="0" noProof="0" dirty="0" smtClean="0">
                <a:ln>
                  <a:noFill/>
                </a:ln>
                <a:solidFill>
                  <a:srgbClr val="0070C0"/>
                </a:solidFill>
                <a:effectLst/>
                <a:uLnTx/>
                <a:uFillTx/>
                <a:latin typeface="Arial Black" pitchFamily="34" charset="0"/>
                <a:ea typeface="+mn-ea"/>
                <a:cs typeface="+mn-cs"/>
              </a:rPr>
              <a:t>TRABALHAR  OS SEGUINTES PONTOS:</a:t>
            </a:r>
          </a:p>
          <a:p>
            <a:pPr marL="342900" marR="0" lvl="0" indent="-34290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lang="pt-BR" sz="4000" u="sng" dirty="0" smtClean="0">
                <a:solidFill>
                  <a:srgbClr val="00B050"/>
                </a:solidFill>
                <a:latin typeface="Arial Black" pitchFamily="34" charset="0"/>
              </a:rPr>
              <a:t>CALOR DE REAÇÃO: ENTALPIA</a:t>
            </a:r>
          </a:p>
          <a:p>
            <a:pPr marL="342900" marR="0" lvl="0" indent="-34290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pt-BR" sz="4000" b="0" i="0" u="sng" strike="noStrike" kern="1200" cap="none" spc="0" normalizeH="0" baseline="0" noProof="0" dirty="0" smtClean="0">
                <a:ln>
                  <a:noFill/>
                </a:ln>
                <a:solidFill>
                  <a:srgbClr val="00B050"/>
                </a:solidFill>
                <a:effectLst/>
                <a:uLnTx/>
                <a:uFillTx/>
                <a:latin typeface="Arial Black" pitchFamily="34" charset="0"/>
                <a:ea typeface="+mn-ea"/>
                <a:cs typeface="+mn-cs"/>
              </a:rPr>
              <a:t>(PROCESSOS EXOTÉRMICOS E ENDOTÉRMICOS)</a:t>
            </a:r>
            <a:endParaRPr kumimoji="0" lang="pt-BR" sz="4000" b="0" i="0" u="sng" strike="noStrike" kern="1200" cap="none" spc="0" normalizeH="0" baseline="0" noProof="0" dirty="0">
              <a:ln>
                <a:noFill/>
              </a:ln>
              <a:solidFill>
                <a:srgbClr val="00B050"/>
              </a:solidFill>
              <a:effectLst/>
              <a:uLnTx/>
              <a:uFillTx/>
              <a:latin typeface="Arial Black" pitchFamily="34" charset="0"/>
              <a:ea typeface="+mn-ea"/>
              <a:cs typeface="+mn-cs"/>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643174" y="785794"/>
            <a:ext cx="6215106" cy="1000132"/>
          </a:xfrm>
          <a:ln w="57150">
            <a:solidFill>
              <a:schemeClr val="tx1"/>
            </a:solidFill>
          </a:ln>
        </p:spPr>
        <p:txBody>
          <a:bodyPr>
            <a:noAutofit/>
          </a:bodyPr>
          <a:lstStyle/>
          <a:p>
            <a:pPr eaLnBrk="1" hangingPunct="1"/>
            <a:r>
              <a:rPr lang="pt-BR" sz="4800" b="1" dirty="0" smtClean="0">
                <a:solidFill>
                  <a:schemeClr val="tx1"/>
                </a:solidFill>
                <a:latin typeface="Curlz MT" pitchFamily="82" charset="0"/>
              </a:rPr>
              <a:t>Entalpia</a:t>
            </a:r>
          </a:p>
        </p:txBody>
      </p:sp>
      <p:sp>
        <p:nvSpPr>
          <p:cNvPr id="10243" name="Rectangle 3"/>
          <p:cNvSpPr>
            <a:spLocks noGrp="1" noChangeArrowheads="1"/>
          </p:cNvSpPr>
          <p:nvPr>
            <p:ph type="body" idx="1"/>
          </p:nvPr>
        </p:nvSpPr>
        <p:spPr>
          <a:xfrm>
            <a:off x="2714612" y="1714488"/>
            <a:ext cx="6178563" cy="4230703"/>
          </a:xfrm>
          <a:solidFill>
            <a:schemeClr val="bg2">
              <a:lumMod val="75000"/>
            </a:schemeClr>
          </a:solidFill>
          <a:ln w="76200">
            <a:solidFill>
              <a:schemeClr val="tx1"/>
            </a:solidFill>
          </a:ln>
        </p:spPr>
        <p:txBody>
          <a:bodyPr>
            <a:normAutofit lnSpcReduction="10000"/>
          </a:bodyPr>
          <a:lstStyle/>
          <a:p>
            <a:pPr algn="just" eaLnBrk="1" hangingPunct="1">
              <a:buFontTx/>
              <a:buNone/>
            </a:pPr>
            <a:r>
              <a:rPr lang="pt-BR" dirty="0" smtClean="0">
                <a:solidFill>
                  <a:schemeClr val="bg1"/>
                </a:solidFill>
                <a:latin typeface="Comic Sans MS" pitchFamily="66" charset="0"/>
              </a:rPr>
              <a:t>	</a:t>
            </a:r>
            <a:r>
              <a:rPr lang="pt-BR" dirty="0" smtClean="0">
                <a:solidFill>
                  <a:schemeClr val="tx1"/>
                </a:solidFill>
                <a:latin typeface="Comic Sans MS" pitchFamily="66" charset="0"/>
              </a:rPr>
              <a:t>	A foto mostra uma reação de combustão que pode ser representada por:</a:t>
            </a:r>
          </a:p>
          <a:p>
            <a:pPr algn="just" eaLnBrk="1" hangingPunct="1">
              <a:buFontTx/>
              <a:buNone/>
            </a:pPr>
            <a:endParaRPr lang="pt-BR" dirty="0" smtClean="0">
              <a:solidFill>
                <a:schemeClr val="tx1"/>
              </a:solidFill>
              <a:latin typeface="Comic Sans MS" pitchFamily="66" charset="0"/>
            </a:endParaRPr>
          </a:p>
          <a:p>
            <a:pPr algn="just" eaLnBrk="1" hangingPunct="1">
              <a:buFontTx/>
              <a:buNone/>
            </a:pPr>
            <a:r>
              <a:rPr lang="pt-BR" sz="2400" b="1" dirty="0" smtClean="0">
                <a:solidFill>
                  <a:srgbClr val="FF0000"/>
                </a:solidFill>
                <a:latin typeface="Comic Sans MS" pitchFamily="66" charset="0"/>
              </a:rPr>
              <a:t>madeira + oxigênio </a:t>
            </a:r>
            <a:r>
              <a:rPr lang="pt-BR" sz="2400" b="1" dirty="0" smtClean="0">
                <a:solidFill>
                  <a:srgbClr val="FF0000"/>
                </a:solidFill>
                <a:latin typeface="Comic Sans MS" pitchFamily="66" charset="0"/>
                <a:sym typeface="Wingdings" pitchFamily="2" charset="2"/>
              </a:rPr>
              <a:t> </a:t>
            </a:r>
            <a:r>
              <a:rPr lang="pt-BR" sz="2400" b="1" dirty="0" smtClean="0">
                <a:solidFill>
                  <a:srgbClr val="FF0000"/>
                </a:solidFill>
                <a:latin typeface="Comic Sans MS" pitchFamily="66" charset="0"/>
              </a:rPr>
              <a:t>gás carbônico + água + calor</a:t>
            </a:r>
          </a:p>
          <a:p>
            <a:pPr algn="just" eaLnBrk="1" hangingPunct="1">
              <a:buFontTx/>
              <a:buNone/>
            </a:pPr>
            <a:endParaRPr lang="pt-BR" sz="2400" dirty="0" smtClean="0">
              <a:solidFill>
                <a:schemeClr val="tx1"/>
              </a:solidFill>
              <a:latin typeface="Comic Sans MS" pitchFamily="66" charset="0"/>
            </a:endParaRPr>
          </a:p>
          <a:p>
            <a:pPr algn="just" eaLnBrk="1" hangingPunct="1">
              <a:buFontTx/>
              <a:buNone/>
            </a:pPr>
            <a:r>
              <a:rPr lang="pt-BR" dirty="0" smtClean="0">
                <a:solidFill>
                  <a:schemeClr val="tx1"/>
                </a:solidFill>
                <a:latin typeface="Comic Sans MS" pitchFamily="66" charset="0"/>
              </a:rPr>
              <a:t>		Uma pergunta interessante sobre essa reação é: “De onde vem essa energia ou esse calor?”.</a:t>
            </a:r>
          </a:p>
        </p:txBody>
      </p:sp>
      <p:pic>
        <p:nvPicPr>
          <p:cNvPr id="10244" name="Picture 4"/>
          <p:cNvPicPr>
            <a:picLocks noChangeAspect="1" noChangeArrowheads="1"/>
          </p:cNvPicPr>
          <p:nvPr/>
        </p:nvPicPr>
        <p:blipFill>
          <a:blip r:embed="rId2" cstate="print"/>
          <a:srcRect/>
          <a:stretch>
            <a:fillRect/>
          </a:stretch>
        </p:blipFill>
        <p:spPr bwMode="auto">
          <a:xfrm>
            <a:off x="428596" y="1428736"/>
            <a:ext cx="2071670" cy="4159265"/>
          </a:xfrm>
          <a:prstGeom prst="rect">
            <a:avLst/>
          </a:prstGeom>
          <a:noFill/>
          <a:ln w="9525">
            <a:noFill/>
            <a:miter lim="800000"/>
            <a:headEnd/>
            <a:tailEnd/>
          </a:ln>
        </p:spPr>
      </p:pic>
      <p:sp>
        <p:nvSpPr>
          <p:cNvPr id="5" name="Título 1"/>
          <p:cNvSpPr txBox="1">
            <a:spLocks/>
          </p:cNvSpPr>
          <p:nvPr/>
        </p:nvSpPr>
        <p:spPr>
          <a:xfrm>
            <a:off x="2554801" y="142852"/>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pt-BR" sz="2400" b="1"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SITUAÇÃO 5:</a:t>
            </a:r>
            <a:endParaRPr kumimoji="0" lang="pt-BR" sz="2400" b="1" i="0" u="none" strike="noStrike" kern="1200" cap="none" spc="0" normalizeH="0" baseline="0" noProof="0" dirty="0">
              <a:ln>
                <a:noFill/>
              </a:ln>
              <a:solidFill>
                <a:schemeClr val="tx1">
                  <a:lumMod val="85000"/>
                  <a:lumOff val="1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642910" y="1357298"/>
            <a:ext cx="8229600" cy="3857653"/>
          </a:xfrm>
          <a:solidFill>
            <a:schemeClr val="bg2">
              <a:lumMod val="75000"/>
            </a:schemeClr>
          </a:solidFill>
        </p:spPr>
        <p:txBody>
          <a:bodyPr/>
          <a:lstStyle/>
          <a:p>
            <a:pPr algn="just" eaLnBrk="1" hangingPunct="1">
              <a:buFontTx/>
              <a:buNone/>
            </a:pPr>
            <a:r>
              <a:rPr lang="pt-BR" dirty="0" smtClean="0">
                <a:solidFill>
                  <a:schemeClr val="bg1"/>
                </a:solidFill>
                <a:latin typeface="Comic Sans MS" pitchFamily="66" charset="0"/>
              </a:rPr>
              <a:t>		</a:t>
            </a:r>
            <a:r>
              <a:rPr lang="pt-BR" sz="2800" b="1" dirty="0" smtClean="0">
                <a:solidFill>
                  <a:schemeClr val="tx1"/>
                </a:solidFill>
                <a:latin typeface="Comic Sans MS" pitchFamily="66" charset="0"/>
              </a:rPr>
              <a:t>Essa energia é a entalpia, e a representamos  por (H). Na prática, conseguimos medir a variação de entalpia (</a:t>
            </a:r>
            <a:r>
              <a:rPr lang="el-GR" sz="2800" b="1" dirty="0" smtClean="0">
                <a:solidFill>
                  <a:schemeClr val="tx1"/>
                </a:solidFill>
                <a:latin typeface="Comic Sans MS" pitchFamily="66" charset="0"/>
              </a:rPr>
              <a:t>Δ</a:t>
            </a:r>
            <a:r>
              <a:rPr lang="pt-BR" sz="2800" b="1" dirty="0" smtClean="0">
                <a:solidFill>
                  <a:schemeClr val="tx1"/>
                </a:solidFill>
                <a:latin typeface="Comic Sans MS" pitchFamily="66" charset="0"/>
              </a:rPr>
              <a:t>H).</a:t>
            </a:r>
          </a:p>
          <a:p>
            <a:pPr algn="just" eaLnBrk="1" hangingPunct="1">
              <a:buFontTx/>
              <a:buNone/>
            </a:pPr>
            <a:endParaRPr lang="pt-BR" dirty="0" smtClean="0">
              <a:solidFill>
                <a:schemeClr val="bg1"/>
              </a:solidFill>
              <a:latin typeface="Comic Sans MS" pitchFamily="66" charset="0"/>
            </a:endParaRPr>
          </a:p>
          <a:p>
            <a:pPr algn="just" eaLnBrk="1" hangingPunct="1">
              <a:buFontTx/>
              <a:buNone/>
            </a:pPr>
            <a:endParaRPr lang="el-GR" dirty="0" smtClean="0">
              <a:solidFill>
                <a:schemeClr val="bg1"/>
              </a:solidFill>
              <a:latin typeface="Comic Sans MS" pitchFamily="66" charset="0"/>
            </a:endParaRPr>
          </a:p>
        </p:txBody>
      </p:sp>
      <p:pic>
        <p:nvPicPr>
          <p:cNvPr id="11267" name="Picture 4"/>
          <p:cNvPicPr>
            <a:picLocks noChangeAspect="1" noChangeArrowheads="1"/>
          </p:cNvPicPr>
          <p:nvPr/>
        </p:nvPicPr>
        <p:blipFill>
          <a:blip r:embed="rId2" cstate="print">
            <a:lum bright="-20000"/>
          </a:blip>
          <a:srcRect/>
          <a:stretch>
            <a:fillRect/>
          </a:stretch>
        </p:blipFill>
        <p:spPr bwMode="auto">
          <a:xfrm>
            <a:off x="1000100" y="3643314"/>
            <a:ext cx="7675588" cy="820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rgbClr val="FF0000"/>
                </a:solidFill>
                <a:latin typeface="+mj-lt"/>
                <a:ea typeface="+mj-ea"/>
                <a:cs typeface="+mj-cs"/>
              </a:rPr>
              <a:t>DISCUSSÃO TEÓRICA</a:t>
            </a:r>
            <a:r>
              <a:rPr kumimoji="0" lang="pt-BR" sz="2400" b="1" i="0" u="none" strike="noStrike" kern="1200" cap="none" spc="0" normalizeH="0" noProof="0" dirty="0" smtClean="0">
                <a:ln>
                  <a:noFill/>
                </a:ln>
                <a:solidFill>
                  <a:srgbClr val="FF0000"/>
                </a:solidFill>
                <a:effectLst/>
                <a:uLnTx/>
                <a:uFillTx/>
                <a:latin typeface="+mj-lt"/>
                <a:ea typeface="+mj-ea"/>
                <a:cs typeface="+mj-cs"/>
              </a:rPr>
              <a:t>:</a:t>
            </a:r>
            <a:endParaRPr kumimoji="0" lang="pt-B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457200" y="1600201"/>
            <a:ext cx="8229600" cy="3829063"/>
          </a:xfrm>
          <a:prstGeom prst="rect">
            <a:avLst/>
          </a:prstGeom>
          <a:solidFill>
            <a:schemeClr val="tx2">
              <a:lumMod val="50000"/>
            </a:schemeClr>
          </a:solidFill>
          <a:ln w="76200">
            <a:solidFill>
              <a:schemeClr val="bg1"/>
            </a:solidFill>
          </a:ln>
        </p:spPr>
        <p:txBody>
          <a:bodyPr/>
          <a:lstStyle/>
          <a:p>
            <a:pPr marL="342900" marR="0" lvl="0" indent="-342900" algn="just" defTabSz="457200" rtl="0" eaLnBrk="1" fontAlgn="auto" latinLnBrk="0" hangingPunct="1">
              <a:lnSpc>
                <a:spcPct val="100000"/>
              </a:lnSpc>
              <a:spcBef>
                <a:spcPts val="1000"/>
              </a:spcBef>
              <a:spcAft>
                <a:spcPts val="0"/>
              </a:spcAft>
              <a:buClr>
                <a:schemeClr val="accent1"/>
              </a:buClr>
              <a:buSzTx/>
              <a:buFontTx/>
              <a:buNone/>
              <a:tabLst/>
              <a:defRPr/>
            </a:pPr>
            <a:r>
              <a:rPr kumimoji="0" lang="pt-BR" sz="1800" b="0" i="0" u="none" strike="noStrike" kern="1200" cap="none" spc="0" normalizeH="0" baseline="0" noProof="0" dirty="0" smtClean="0">
                <a:ln>
                  <a:noFill/>
                </a:ln>
                <a:solidFill>
                  <a:schemeClr val="bg1"/>
                </a:solidFill>
                <a:effectLst/>
                <a:uLnTx/>
                <a:uFillTx/>
                <a:latin typeface="Comic Sans MS" pitchFamily="66" charset="0"/>
                <a:ea typeface="+mn-ea"/>
                <a:cs typeface="+mn-cs"/>
              </a:rPr>
              <a:t>	</a:t>
            </a:r>
            <a:r>
              <a:rPr kumimoji="0" lang="pt-BR" sz="2800" b="0" i="0" u="none" strike="noStrike" kern="1200" cap="none" spc="0" normalizeH="0" baseline="0" noProof="0" dirty="0" smtClean="0">
                <a:ln>
                  <a:noFill/>
                </a:ln>
                <a:effectLst/>
                <a:uLnTx/>
                <a:uFillTx/>
                <a:latin typeface="Comic Sans MS" pitchFamily="66" charset="0"/>
                <a:ea typeface="+mn-ea"/>
                <a:cs typeface="+mn-cs"/>
              </a:rPr>
              <a:t>	</a:t>
            </a:r>
            <a:r>
              <a:rPr kumimoji="0" lang="pt-BR" sz="3200" b="0" i="0" u="none" strike="noStrike" kern="1200" cap="none" spc="0" normalizeH="0" baseline="0" noProof="0" dirty="0" smtClean="0">
                <a:ln>
                  <a:noFill/>
                </a:ln>
                <a:effectLst/>
                <a:uLnTx/>
                <a:uFillTx/>
                <a:latin typeface="Comic Sans MS" pitchFamily="66" charset="0"/>
                <a:ea typeface="+mn-ea"/>
                <a:cs typeface="+mn-cs"/>
              </a:rPr>
              <a:t>É o estudo das trocas de energia, na forma de calor, envolvidas nas reações químicas e nas mudanças de estado físico das substâncias. </a:t>
            </a:r>
          </a:p>
          <a:p>
            <a:pPr marL="342900" marR="0" lvl="0" indent="-342900" algn="just" defTabSz="457200" rtl="0" eaLnBrk="1" fontAlgn="auto" latinLnBrk="0" hangingPunct="1">
              <a:lnSpc>
                <a:spcPct val="100000"/>
              </a:lnSpc>
              <a:spcBef>
                <a:spcPts val="1000"/>
              </a:spcBef>
              <a:spcAft>
                <a:spcPts val="0"/>
              </a:spcAft>
              <a:buClr>
                <a:schemeClr val="accent1"/>
              </a:buClr>
              <a:buSzTx/>
              <a:buFontTx/>
              <a:buNone/>
              <a:tabLst/>
              <a:defRPr/>
            </a:pPr>
            <a:r>
              <a:rPr kumimoji="0" lang="pt-BR" sz="3200" b="0" i="0" u="none" strike="noStrike" kern="1200" cap="none" spc="0" normalizeH="0" baseline="0" noProof="0" dirty="0" smtClean="0">
                <a:ln>
                  <a:noFill/>
                </a:ln>
                <a:effectLst/>
                <a:uLnTx/>
                <a:uFillTx/>
                <a:latin typeface="Comic Sans MS" pitchFamily="66" charset="0"/>
                <a:ea typeface="+mn-ea"/>
                <a:cs typeface="+mn-cs"/>
              </a:rPr>
              <a:t>	São dois os processos em que há troca de energia na forma de calor: o processo </a:t>
            </a:r>
            <a:r>
              <a:rPr kumimoji="0" lang="pt-BR" sz="3200" b="1" i="0" u="none" strike="noStrike" kern="1200" cap="none" spc="0" normalizeH="0" baseline="0" noProof="0" dirty="0" smtClean="0">
                <a:ln>
                  <a:noFill/>
                </a:ln>
                <a:effectLst/>
                <a:uLnTx/>
                <a:uFillTx/>
                <a:latin typeface="Comic Sans MS" pitchFamily="66" charset="0"/>
                <a:ea typeface="+mn-ea"/>
                <a:cs typeface="+mn-cs"/>
              </a:rPr>
              <a:t>exotérmico </a:t>
            </a:r>
            <a:r>
              <a:rPr kumimoji="0" lang="pt-BR" sz="3200" b="0" i="0" u="none" strike="noStrike" kern="1200" cap="none" spc="0" normalizeH="0" baseline="0" noProof="0" dirty="0" smtClean="0">
                <a:ln>
                  <a:noFill/>
                </a:ln>
                <a:effectLst/>
                <a:uLnTx/>
                <a:uFillTx/>
                <a:latin typeface="Comic Sans MS" pitchFamily="66" charset="0"/>
                <a:ea typeface="+mn-ea"/>
                <a:cs typeface="+mn-cs"/>
              </a:rPr>
              <a:t>e o </a:t>
            </a:r>
            <a:r>
              <a:rPr kumimoji="0" lang="pt-BR" sz="3200" b="1" i="0" u="none" strike="noStrike" kern="1200" cap="none" spc="0" normalizeH="0" baseline="0" noProof="0" dirty="0" smtClean="0">
                <a:ln>
                  <a:noFill/>
                </a:ln>
                <a:effectLst/>
                <a:uLnTx/>
                <a:uFillTx/>
                <a:latin typeface="Comic Sans MS" pitchFamily="66" charset="0"/>
                <a:ea typeface="+mn-ea"/>
                <a:cs typeface="+mn-cs"/>
              </a:rPr>
              <a:t>endotérmico</a:t>
            </a:r>
            <a:r>
              <a:rPr kumimoji="0" lang="pt-BR" sz="3200" b="0" i="0" u="none" strike="noStrike" kern="1200" cap="none" spc="0" normalizeH="0" baseline="0" noProof="0" dirty="0" smtClean="0">
                <a:ln>
                  <a:noFill/>
                </a:ln>
                <a:effectLst/>
                <a:uLnTx/>
                <a:uFillTx/>
                <a:latin typeface="Comic Sans MS" pitchFamily="66" charset="0"/>
                <a:ea typeface="+mn-ea"/>
                <a:cs typeface="+mn-cs"/>
              </a:rPr>
              <a:t>.</a:t>
            </a:r>
          </a:p>
        </p:txBody>
      </p:sp>
      <p:sp>
        <p:nvSpPr>
          <p:cNvPr id="5"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chemeClr val="bg1"/>
                </a:solidFill>
                <a:latin typeface="+mj-lt"/>
                <a:ea typeface="+mj-ea"/>
                <a:cs typeface="+mj-cs"/>
              </a:rPr>
              <a:t>DISCUSSÃO TEÓRICA</a:t>
            </a:r>
            <a:r>
              <a:rPr kumimoji="0" lang="pt-BR" sz="2400" b="1" i="0" u="none" strike="noStrike" kern="1200" cap="none" spc="0" normalizeH="0" noProof="0" dirty="0" smtClean="0">
                <a:ln>
                  <a:noFill/>
                </a:ln>
                <a:solidFill>
                  <a:schemeClr val="bg1"/>
                </a:solidFill>
                <a:effectLst/>
                <a:uLnTx/>
                <a:uFillTx/>
                <a:latin typeface="+mj-lt"/>
                <a:ea typeface="+mj-ea"/>
                <a:cs typeface="+mj-cs"/>
              </a:rPr>
              <a:t>:</a:t>
            </a:r>
            <a:endParaRPr kumimoji="0" lang="pt-BR"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357158" y="714356"/>
            <a:ext cx="8286808" cy="1143000"/>
          </a:xfrm>
          <a:solidFill>
            <a:srgbClr val="FFFF00"/>
          </a:solidFill>
          <a:ln>
            <a:solidFill>
              <a:schemeClr val="bg1"/>
            </a:solidFill>
          </a:ln>
        </p:spPr>
        <p:txBody>
          <a:bodyPr>
            <a:normAutofit fontScale="90000"/>
          </a:bodyPr>
          <a:lstStyle/>
          <a:p>
            <a:pPr algn="ctr" eaLnBrk="1" hangingPunct="1"/>
            <a:r>
              <a:rPr lang="pt-BR" sz="4800" b="1" dirty="0" smtClean="0">
                <a:solidFill>
                  <a:schemeClr val="bg1"/>
                </a:solidFill>
                <a:latin typeface="Curlz MT" pitchFamily="82" charset="0"/>
              </a:rPr>
              <a:t>Processos Exotérmicos e Endotérmicos</a:t>
            </a:r>
          </a:p>
        </p:txBody>
      </p:sp>
      <p:sp>
        <p:nvSpPr>
          <p:cNvPr id="4" name="Rectangle 3"/>
          <p:cNvSpPr txBox="1">
            <a:spLocks noChangeArrowheads="1"/>
          </p:cNvSpPr>
          <p:nvPr/>
        </p:nvSpPr>
        <p:spPr>
          <a:xfrm>
            <a:off x="457200" y="2214554"/>
            <a:ext cx="8229600" cy="3911609"/>
          </a:xfrm>
          <a:prstGeom prst="rect">
            <a:avLst/>
          </a:prstGeom>
          <a:solidFill>
            <a:srgbClr val="00B0F0"/>
          </a:solidFill>
        </p:spPr>
        <p:txBody>
          <a:bodyPr/>
          <a:lstStyle/>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r>
              <a:rPr kumimoji="0" lang="pt-BR" sz="3200" b="0" i="0" u="none" strike="noStrike" kern="1200" cap="none" spc="0" normalizeH="0" baseline="0" noProof="0" dirty="0" smtClean="0">
                <a:ln>
                  <a:noFill/>
                </a:ln>
                <a:effectLst/>
                <a:uLnTx/>
                <a:uFillTx/>
                <a:latin typeface="Comic Sans MS" pitchFamily="66" charset="0"/>
                <a:ea typeface="+mn-ea"/>
                <a:cs typeface="+mn-cs"/>
              </a:rPr>
              <a:t>Processo Exotérmico é aquele que ocorre liberação de calor.</a:t>
            </a: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endParaRPr kumimoji="0" lang="pt-BR" sz="3200" b="0" i="0" u="none" strike="noStrike" kern="1200" cap="none" spc="0" normalizeH="0" baseline="0" noProof="0" dirty="0" smtClean="0">
              <a:ln>
                <a:noFill/>
              </a:ln>
              <a:effectLst/>
              <a:uLnTx/>
              <a:uFillTx/>
              <a:latin typeface="Comic Sans MS" pitchFamily="66" charset="0"/>
              <a:ea typeface="+mn-ea"/>
              <a:cs typeface="+mn-cs"/>
            </a:endParaRP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endParaRPr kumimoji="0" lang="pt-BR" sz="3200" b="0" i="0" u="none" strike="noStrike" kern="1200" cap="none" spc="0" normalizeH="0" baseline="0" noProof="0" dirty="0" smtClean="0">
              <a:ln>
                <a:noFill/>
              </a:ln>
              <a:effectLst/>
              <a:uLnTx/>
              <a:uFillTx/>
              <a:latin typeface="Comic Sans MS" pitchFamily="66" charset="0"/>
              <a:ea typeface="+mn-ea"/>
              <a:cs typeface="+mn-cs"/>
            </a:endParaRP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r>
              <a:rPr kumimoji="0" lang="pt-BR" sz="3200" b="0" i="0" u="none" strike="noStrike" kern="1200" cap="none" spc="0" normalizeH="0" baseline="0" noProof="0" dirty="0" smtClean="0">
                <a:ln>
                  <a:noFill/>
                </a:ln>
                <a:effectLst/>
                <a:uLnTx/>
                <a:uFillTx/>
                <a:latin typeface="Comic Sans MS" pitchFamily="66" charset="0"/>
                <a:ea typeface="+mn-ea"/>
                <a:cs typeface="+mn-cs"/>
              </a:rPr>
              <a:t>Processo Endotérmico é aquele que ocorre absorção de calor</a:t>
            </a: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endParaRPr kumimoji="0" lang="pt-BR" sz="3200" b="0" i="0" u="none" strike="noStrike" kern="1200" cap="none" spc="0" normalizeH="0" baseline="0" noProof="0" dirty="0" smtClean="0">
              <a:ln>
                <a:noFill/>
              </a:ln>
              <a:effectLst/>
              <a:uLnTx/>
              <a:uFillTx/>
              <a:latin typeface="Comic Sans MS" pitchFamily="66" charset="0"/>
              <a:ea typeface="+mn-ea"/>
              <a:cs typeface="+mn-cs"/>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071538" y="857232"/>
            <a:ext cx="7658096" cy="5792788"/>
          </a:xfrm>
          <a:prstGeom prst="rect">
            <a:avLst/>
          </a:prstGeom>
        </p:spPr>
        <p:txBody>
          <a:bodyPr/>
          <a:lstStyle/>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r>
              <a:rPr kumimoji="0" lang="pt-BR" sz="1800" b="0" i="0" u="none" strike="noStrike" kern="1200" cap="none" spc="0" normalizeH="0" baseline="0" noProof="0" dirty="0" smtClean="0">
                <a:ln>
                  <a:noFill/>
                </a:ln>
                <a:solidFill>
                  <a:schemeClr val="bg1"/>
                </a:solidFill>
                <a:effectLst/>
                <a:uLnTx/>
                <a:uFillTx/>
                <a:latin typeface="Comic Sans MS" pitchFamily="66" charset="0"/>
                <a:ea typeface="+mn-ea"/>
                <a:cs typeface="+mn-cs"/>
              </a:rPr>
              <a:t>	</a:t>
            </a:r>
            <a:r>
              <a:rPr kumimoji="0" lang="pt-BR" sz="2400" b="0" i="0" u="none" strike="noStrike" kern="1200" cap="none" spc="0" normalizeH="0" baseline="0" noProof="0" dirty="0" smtClean="0">
                <a:ln>
                  <a:noFill/>
                </a:ln>
                <a:effectLst/>
                <a:uLnTx/>
                <a:uFillTx/>
                <a:latin typeface="Comic Sans MS" pitchFamily="66" charset="0"/>
                <a:ea typeface="+mn-ea"/>
                <a:cs typeface="+mn-cs"/>
              </a:rPr>
              <a:t>Ex</a:t>
            </a:r>
            <a:r>
              <a:rPr kumimoji="0" lang="pt-BR" sz="2400" b="0" i="0" u="none" strike="noStrike" kern="1200" cap="none" spc="0" normalizeH="0" baseline="-25000" noProof="0" dirty="0" smtClean="0">
                <a:ln>
                  <a:noFill/>
                </a:ln>
                <a:effectLst/>
                <a:uLnTx/>
                <a:uFillTx/>
                <a:latin typeface="Comic Sans MS" pitchFamily="66" charset="0"/>
                <a:ea typeface="+mn-ea"/>
                <a:cs typeface="+mn-cs"/>
              </a:rPr>
              <a:t>1</a:t>
            </a:r>
            <a:r>
              <a:rPr kumimoji="0" lang="pt-BR" sz="2400" b="0" i="0" u="none" strike="noStrike" kern="1200" cap="none" spc="0" normalizeH="0" baseline="0" noProof="0" dirty="0" smtClean="0">
                <a:ln>
                  <a:noFill/>
                </a:ln>
                <a:effectLst/>
                <a:uLnTx/>
                <a:uFillTx/>
                <a:latin typeface="Comic Sans MS" pitchFamily="66" charset="0"/>
                <a:ea typeface="+mn-ea"/>
                <a:cs typeface="+mn-cs"/>
              </a:rPr>
              <a:t>: A fotossíntese, processo de alimentação dos vegetais, descreve a seguinte reação:</a:t>
            </a: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endParaRPr kumimoji="0" lang="pt-BR" sz="2400" b="0" i="0" u="none" strike="noStrike" kern="1200" cap="none" spc="0" normalizeH="0" baseline="0" noProof="0" dirty="0" smtClean="0">
              <a:ln>
                <a:noFill/>
              </a:ln>
              <a:effectLst/>
              <a:uLnTx/>
              <a:uFillTx/>
              <a:latin typeface="Comic Sans MS" pitchFamily="66" charset="0"/>
              <a:ea typeface="+mn-ea"/>
              <a:cs typeface="+mn-cs"/>
            </a:endParaRP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r>
              <a:rPr kumimoji="0" lang="pt-BR" sz="2400" b="0" i="0" u="none" strike="noStrike" kern="1200" cap="none" spc="0" normalizeH="0" baseline="0" noProof="0" dirty="0" smtClean="0">
                <a:ln>
                  <a:noFill/>
                </a:ln>
                <a:effectLst/>
                <a:uLnTx/>
                <a:uFillTx/>
                <a:latin typeface="Comic Sans MS" pitchFamily="66" charset="0"/>
                <a:ea typeface="+mn-ea"/>
                <a:cs typeface="+mn-cs"/>
              </a:rPr>
              <a:t>6 CO</a:t>
            </a:r>
            <a:r>
              <a:rPr kumimoji="0" lang="pt-BR" sz="2400" b="0" i="0" u="none" strike="noStrike" kern="1200" cap="none" spc="0" normalizeH="0" baseline="-25000" noProof="0" dirty="0" smtClean="0">
                <a:ln>
                  <a:noFill/>
                </a:ln>
                <a:effectLst/>
                <a:uLnTx/>
                <a:uFillTx/>
                <a:latin typeface="Comic Sans MS" pitchFamily="66" charset="0"/>
                <a:ea typeface="+mn-ea"/>
                <a:cs typeface="+mn-cs"/>
              </a:rPr>
              <a:t>2</a:t>
            </a:r>
            <a:r>
              <a:rPr kumimoji="0" lang="pt-BR" sz="2400" b="0" i="0" u="none" strike="noStrike" kern="1200" cap="none" spc="0" normalizeH="0" baseline="0" noProof="0" dirty="0" smtClean="0">
                <a:ln>
                  <a:noFill/>
                </a:ln>
                <a:effectLst/>
                <a:uLnTx/>
                <a:uFillTx/>
                <a:latin typeface="Comic Sans MS" pitchFamily="66" charset="0"/>
                <a:ea typeface="+mn-ea"/>
                <a:cs typeface="+mn-cs"/>
              </a:rPr>
              <a:t> + 6 H</a:t>
            </a:r>
            <a:r>
              <a:rPr kumimoji="0" lang="pt-BR" sz="2400" b="0" i="0" u="none" strike="noStrike" kern="1200" cap="none" spc="0" normalizeH="0" baseline="-25000" noProof="0" dirty="0" smtClean="0">
                <a:ln>
                  <a:noFill/>
                </a:ln>
                <a:effectLst/>
                <a:uLnTx/>
                <a:uFillTx/>
                <a:latin typeface="Comic Sans MS" pitchFamily="66" charset="0"/>
                <a:ea typeface="+mn-ea"/>
                <a:cs typeface="+mn-cs"/>
              </a:rPr>
              <a:t>2</a:t>
            </a:r>
            <a:r>
              <a:rPr kumimoji="0" lang="pt-BR" sz="2400" b="0" i="0" u="none" strike="noStrike" kern="1200" cap="none" spc="0" normalizeH="0" baseline="0" noProof="0" dirty="0" smtClean="0">
                <a:ln>
                  <a:noFill/>
                </a:ln>
                <a:effectLst/>
                <a:uLnTx/>
                <a:uFillTx/>
                <a:latin typeface="Comic Sans MS" pitchFamily="66" charset="0"/>
                <a:ea typeface="+mn-ea"/>
                <a:cs typeface="+mn-cs"/>
              </a:rPr>
              <a:t>O  </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 C</a:t>
            </a:r>
            <a:r>
              <a:rPr kumimoji="0" lang="pt-BR" sz="2400" b="0" i="0" u="none" strike="noStrike" kern="1200" cap="none" spc="0" normalizeH="0" baseline="-25000" noProof="0" dirty="0" smtClean="0">
                <a:ln>
                  <a:noFill/>
                </a:ln>
                <a:effectLst/>
                <a:uLnTx/>
                <a:uFillTx/>
                <a:latin typeface="Comic Sans MS" pitchFamily="66" charset="0"/>
                <a:ea typeface="+mn-ea"/>
                <a:cs typeface="+mn-cs"/>
                <a:sym typeface="Wingdings" pitchFamily="2" charset="2"/>
              </a:rPr>
              <a:t>6</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H</a:t>
            </a:r>
            <a:r>
              <a:rPr kumimoji="0" lang="pt-BR" sz="2400" b="0" i="0" u="none" strike="noStrike" kern="1200" cap="none" spc="0" normalizeH="0" baseline="-25000" noProof="0" dirty="0" smtClean="0">
                <a:ln>
                  <a:noFill/>
                </a:ln>
                <a:effectLst/>
                <a:uLnTx/>
                <a:uFillTx/>
                <a:latin typeface="Comic Sans MS" pitchFamily="66" charset="0"/>
                <a:ea typeface="+mn-ea"/>
                <a:cs typeface="+mn-cs"/>
                <a:sym typeface="Wingdings" pitchFamily="2" charset="2"/>
              </a:rPr>
              <a:t>12</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O</a:t>
            </a:r>
            <a:r>
              <a:rPr kumimoji="0" lang="pt-BR" sz="2400" b="0" i="0" u="none" strike="noStrike" kern="1200" cap="none" spc="0" normalizeH="0" baseline="-25000" noProof="0" dirty="0" smtClean="0">
                <a:ln>
                  <a:noFill/>
                </a:ln>
                <a:effectLst/>
                <a:uLnTx/>
                <a:uFillTx/>
                <a:latin typeface="Comic Sans MS" pitchFamily="66" charset="0"/>
                <a:ea typeface="+mn-ea"/>
                <a:cs typeface="+mn-cs"/>
                <a:sym typeface="Wingdings" pitchFamily="2" charset="2"/>
              </a:rPr>
              <a:t>6</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 + 6 O</a:t>
            </a:r>
            <a:r>
              <a:rPr kumimoji="0" lang="pt-BR" sz="2400" b="0" i="0" u="none" strike="noStrike" kern="1200" cap="none" spc="0" normalizeH="0" baseline="-25000" noProof="0" dirty="0" smtClean="0">
                <a:ln>
                  <a:noFill/>
                </a:ln>
                <a:effectLst/>
                <a:uLnTx/>
                <a:uFillTx/>
                <a:latin typeface="Comic Sans MS" pitchFamily="66" charset="0"/>
                <a:ea typeface="+mn-ea"/>
                <a:cs typeface="+mn-cs"/>
                <a:sym typeface="Wingdings" pitchFamily="2" charset="2"/>
              </a:rPr>
              <a:t>2   </a:t>
            </a:r>
            <a:r>
              <a:rPr kumimoji="0" lang="pt-BR" sz="3200" b="0" i="0" u="none" strike="noStrike" kern="1200" cap="none" spc="0" normalizeH="0" baseline="-25000" noProof="0" dirty="0" smtClean="0">
                <a:ln>
                  <a:noFill/>
                </a:ln>
                <a:effectLst/>
                <a:uLnTx/>
                <a:uFillTx/>
                <a:latin typeface="Arial"/>
                <a:cs typeface="Arial"/>
                <a:sym typeface="Wingdings" pitchFamily="2" charset="2"/>
              </a:rPr>
              <a:t>▲H &gt;</a:t>
            </a:r>
            <a:r>
              <a:rPr kumimoji="0" lang="pt-BR" sz="3200" b="0" i="0" u="none" strike="noStrike" kern="1200" cap="none" spc="0" normalizeH="0" noProof="0" dirty="0" smtClean="0">
                <a:ln>
                  <a:noFill/>
                </a:ln>
                <a:effectLst/>
                <a:uLnTx/>
                <a:uFillTx/>
                <a:latin typeface="Arial"/>
                <a:cs typeface="Arial"/>
                <a:sym typeface="Wingdings" pitchFamily="2" charset="2"/>
              </a:rPr>
              <a:t> 0 </a:t>
            </a:r>
            <a:endParaRPr kumimoji="0" lang="pt-BR" sz="2400" b="0" i="0" u="none" strike="noStrike" kern="1200" cap="none" spc="0" normalizeH="0" baseline="0" noProof="0" dirty="0" smtClean="0">
              <a:ln>
                <a:noFill/>
              </a:ln>
              <a:effectLst/>
              <a:uLnTx/>
              <a:uFillTx/>
              <a:latin typeface="Comic Sans MS" pitchFamily="66" charset="0"/>
              <a:ea typeface="+mn-ea"/>
              <a:cs typeface="+mn-cs"/>
            </a:endParaRPr>
          </a:p>
        </p:txBody>
      </p:sp>
      <p:pic>
        <p:nvPicPr>
          <p:cNvPr id="4" name="Picture 4" descr="foto"/>
          <p:cNvPicPr>
            <a:picLocks noChangeAspect="1" noChangeArrowheads="1"/>
          </p:cNvPicPr>
          <p:nvPr/>
        </p:nvPicPr>
        <p:blipFill>
          <a:blip r:embed="rId2" cstate="print"/>
          <a:srcRect/>
          <a:stretch>
            <a:fillRect/>
          </a:stretch>
        </p:blipFill>
        <p:spPr bwMode="auto">
          <a:xfrm>
            <a:off x="2143108" y="3214686"/>
            <a:ext cx="4897438" cy="2643206"/>
          </a:xfrm>
          <a:prstGeom prst="rect">
            <a:avLst/>
          </a:prstGeom>
          <a:noFill/>
          <a:ln w="9525">
            <a:noFill/>
            <a:miter lim="800000"/>
            <a:headEnd/>
            <a:tailEnd/>
          </a:ln>
        </p:spPr>
      </p:pic>
      <p:sp>
        <p:nvSpPr>
          <p:cNvPr id="5"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chemeClr val="bg1"/>
                </a:solidFill>
                <a:latin typeface="+mj-lt"/>
                <a:ea typeface="+mj-ea"/>
                <a:cs typeface="+mj-cs"/>
              </a:rPr>
              <a:t>DISCUSSÃO TEÓRICA</a:t>
            </a:r>
            <a:r>
              <a:rPr kumimoji="0" lang="pt-BR" sz="2400" b="1" i="0" u="none" strike="noStrike" kern="1200" cap="none" spc="0" normalizeH="0" noProof="0" dirty="0" smtClean="0">
                <a:ln>
                  <a:noFill/>
                </a:ln>
                <a:solidFill>
                  <a:schemeClr val="bg1"/>
                </a:solidFill>
                <a:effectLst/>
                <a:uLnTx/>
                <a:uFillTx/>
                <a:latin typeface="+mj-lt"/>
                <a:ea typeface="+mj-ea"/>
                <a:cs typeface="+mj-cs"/>
              </a:rPr>
              <a:t>:</a:t>
            </a:r>
            <a:endParaRPr kumimoji="0" lang="pt-BR"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500034" y="992187"/>
            <a:ext cx="8229600" cy="5865813"/>
          </a:xfrm>
          <a:prstGeom prst="rect">
            <a:avLst/>
          </a:prstGeom>
        </p:spPr>
        <p:txBody>
          <a:bodyPr/>
          <a:lstStyle/>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r>
              <a:rPr kumimoji="0" lang="pt-BR" sz="2400" b="0" i="0" u="none" strike="noStrike" kern="1200" cap="none" spc="0" normalizeH="0" baseline="0" noProof="0" dirty="0" smtClean="0">
                <a:ln>
                  <a:noFill/>
                </a:ln>
                <a:effectLst/>
                <a:uLnTx/>
                <a:uFillTx/>
                <a:latin typeface="Comic Sans MS" pitchFamily="66" charset="0"/>
                <a:ea typeface="+mn-ea"/>
                <a:cs typeface="+mn-cs"/>
              </a:rPr>
              <a:t>   Ex</a:t>
            </a:r>
            <a:r>
              <a:rPr kumimoji="0" lang="pt-BR" sz="2400" b="0" i="0" u="none" strike="noStrike" kern="1200" cap="none" spc="0" normalizeH="0" baseline="-25000" noProof="0" dirty="0" smtClean="0">
                <a:ln>
                  <a:noFill/>
                </a:ln>
                <a:effectLst/>
                <a:uLnTx/>
                <a:uFillTx/>
                <a:latin typeface="Comic Sans MS" pitchFamily="66" charset="0"/>
                <a:ea typeface="+mn-ea"/>
                <a:cs typeface="+mn-cs"/>
              </a:rPr>
              <a:t>2</a:t>
            </a:r>
            <a:r>
              <a:rPr kumimoji="0" lang="pt-BR" sz="2400" b="0" i="0" u="none" strike="noStrike" kern="1200" cap="none" spc="0" normalizeH="0" baseline="0" noProof="0" dirty="0" smtClean="0">
                <a:ln>
                  <a:noFill/>
                </a:ln>
                <a:effectLst/>
                <a:uLnTx/>
                <a:uFillTx/>
                <a:latin typeface="Comic Sans MS" pitchFamily="66" charset="0"/>
                <a:ea typeface="+mn-ea"/>
                <a:cs typeface="+mn-cs"/>
              </a:rPr>
              <a:t>: Os peixes, partindo de glicose e oxigênio, realizam o processo de respiração celular.</a:t>
            </a:r>
          </a:p>
          <a:p>
            <a:pPr marL="342900" marR="0" lvl="0" indent="-342900" algn="ctr" defTabSz="457200" rtl="0" eaLnBrk="1" fontAlgn="auto" latinLnBrk="0" hangingPunct="1">
              <a:lnSpc>
                <a:spcPct val="100000"/>
              </a:lnSpc>
              <a:spcBef>
                <a:spcPts val="1000"/>
              </a:spcBef>
              <a:spcAft>
                <a:spcPts val="0"/>
              </a:spcAft>
              <a:buClr>
                <a:schemeClr val="accent1"/>
              </a:buClr>
              <a:buSzTx/>
              <a:buFontTx/>
              <a:buNone/>
              <a:tabLst/>
              <a:defRPr/>
            </a:pPr>
            <a:endParaRPr kumimoji="0" lang="pt-BR" sz="2400" b="0" i="0" u="none" strike="noStrike" kern="1200" cap="none" spc="0" normalizeH="0" baseline="0" noProof="0" dirty="0" smtClean="0">
              <a:ln>
                <a:noFill/>
              </a:ln>
              <a:effectLst/>
              <a:uLnTx/>
              <a:uFillTx/>
              <a:latin typeface="Comic Sans MS" pitchFamily="66" charset="0"/>
              <a:ea typeface="+mn-ea"/>
              <a:cs typeface="+mn-cs"/>
            </a:endParaRPr>
          </a:p>
          <a:p>
            <a:pPr marL="342900" lvl="0" indent="-342900" algn="ctr" defTabSz="457200">
              <a:spcBef>
                <a:spcPts val="1000"/>
              </a:spcBef>
              <a:buClr>
                <a:schemeClr val="accent1"/>
              </a:buClr>
              <a:defRPr/>
            </a:pPr>
            <a:r>
              <a:rPr kumimoji="0" lang="pt-BR" sz="2400" b="0" i="0" u="none" strike="noStrike" kern="1200" cap="none" spc="0" normalizeH="0" baseline="0" noProof="0" dirty="0" smtClean="0">
                <a:ln>
                  <a:noFill/>
                </a:ln>
                <a:effectLst/>
                <a:uLnTx/>
                <a:uFillTx/>
                <a:latin typeface="Comic Sans MS" pitchFamily="66" charset="0"/>
                <a:ea typeface="+mn-ea"/>
                <a:cs typeface="+mn-cs"/>
              </a:rPr>
              <a:t>C</a:t>
            </a:r>
            <a:r>
              <a:rPr kumimoji="0" lang="pt-BR" sz="2400" b="0" i="0" u="none" strike="noStrike" kern="1200" cap="none" spc="0" normalizeH="0" baseline="-25000" noProof="0" dirty="0" smtClean="0">
                <a:ln>
                  <a:noFill/>
                </a:ln>
                <a:effectLst/>
                <a:uLnTx/>
                <a:uFillTx/>
                <a:latin typeface="Comic Sans MS" pitchFamily="66" charset="0"/>
                <a:ea typeface="+mn-ea"/>
                <a:cs typeface="+mn-cs"/>
              </a:rPr>
              <a:t>6</a:t>
            </a:r>
            <a:r>
              <a:rPr kumimoji="0" lang="pt-BR" sz="2400" b="0" i="0" u="none" strike="noStrike" kern="1200" cap="none" spc="0" normalizeH="0" baseline="0" noProof="0" dirty="0" smtClean="0">
                <a:ln>
                  <a:noFill/>
                </a:ln>
                <a:effectLst/>
                <a:uLnTx/>
                <a:uFillTx/>
                <a:latin typeface="Comic Sans MS" pitchFamily="66" charset="0"/>
                <a:ea typeface="+mn-ea"/>
                <a:cs typeface="+mn-cs"/>
              </a:rPr>
              <a:t>H</a:t>
            </a:r>
            <a:r>
              <a:rPr kumimoji="0" lang="pt-BR" sz="2400" b="0" i="0" u="none" strike="noStrike" kern="1200" cap="none" spc="0" normalizeH="0" baseline="-25000" noProof="0" dirty="0" smtClean="0">
                <a:ln>
                  <a:noFill/>
                </a:ln>
                <a:effectLst/>
                <a:uLnTx/>
                <a:uFillTx/>
                <a:latin typeface="Comic Sans MS" pitchFamily="66" charset="0"/>
                <a:ea typeface="+mn-ea"/>
                <a:cs typeface="+mn-cs"/>
              </a:rPr>
              <a:t>12</a:t>
            </a:r>
            <a:r>
              <a:rPr kumimoji="0" lang="pt-BR" sz="2400" b="0" i="0" u="none" strike="noStrike" kern="1200" cap="none" spc="0" normalizeH="0" baseline="0" noProof="0" dirty="0" smtClean="0">
                <a:ln>
                  <a:noFill/>
                </a:ln>
                <a:effectLst/>
                <a:uLnTx/>
                <a:uFillTx/>
                <a:latin typeface="Comic Sans MS" pitchFamily="66" charset="0"/>
                <a:ea typeface="+mn-ea"/>
                <a:cs typeface="+mn-cs"/>
              </a:rPr>
              <a:t>O</a:t>
            </a:r>
            <a:r>
              <a:rPr kumimoji="0" lang="pt-BR" sz="2400" b="0" i="0" u="none" strike="noStrike" kern="1200" cap="none" spc="0" normalizeH="0" baseline="-25000" noProof="0" dirty="0" smtClean="0">
                <a:ln>
                  <a:noFill/>
                </a:ln>
                <a:effectLst/>
                <a:uLnTx/>
                <a:uFillTx/>
                <a:latin typeface="Comic Sans MS" pitchFamily="66" charset="0"/>
                <a:ea typeface="+mn-ea"/>
                <a:cs typeface="+mn-cs"/>
              </a:rPr>
              <a:t>6</a:t>
            </a:r>
            <a:r>
              <a:rPr kumimoji="0" lang="pt-BR" sz="2400" b="0" i="0" u="none" strike="noStrike" kern="1200" cap="none" spc="0" normalizeH="0" baseline="0" noProof="0" dirty="0" smtClean="0">
                <a:ln>
                  <a:noFill/>
                </a:ln>
                <a:effectLst/>
                <a:uLnTx/>
                <a:uFillTx/>
                <a:latin typeface="Comic Sans MS" pitchFamily="66" charset="0"/>
                <a:ea typeface="+mn-ea"/>
                <a:cs typeface="+mn-cs"/>
              </a:rPr>
              <a:t> + 6 O</a:t>
            </a:r>
            <a:r>
              <a:rPr kumimoji="0" lang="pt-BR" sz="2400" b="0" i="0" u="none" strike="noStrike" kern="1200" cap="none" spc="0" normalizeH="0" baseline="-25000" noProof="0" dirty="0" smtClean="0">
                <a:ln>
                  <a:noFill/>
                </a:ln>
                <a:effectLst/>
                <a:uLnTx/>
                <a:uFillTx/>
                <a:latin typeface="Comic Sans MS" pitchFamily="66" charset="0"/>
                <a:ea typeface="+mn-ea"/>
                <a:cs typeface="+mn-cs"/>
              </a:rPr>
              <a:t>2</a:t>
            </a:r>
            <a:r>
              <a:rPr kumimoji="0" lang="pt-BR" sz="2400" b="0" i="0" u="none" strike="noStrike" kern="1200" cap="none" spc="0" normalizeH="0" baseline="0" noProof="0" dirty="0" smtClean="0">
                <a:ln>
                  <a:noFill/>
                </a:ln>
                <a:effectLst/>
                <a:uLnTx/>
                <a:uFillTx/>
                <a:latin typeface="Comic Sans MS" pitchFamily="66" charset="0"/>
                <a:ea typeface="+mn-ea"/>
                <a:cs typeface="+mn-cs"/>
              </a:rPr>
              <a:t> </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 6 CO</a:t>
            </a:r>
            <a:r>
              <a:rPr kumimoji="0" lang="pt-BR" sz="2400" b="0" i="0" u="none" strike="noStrike" kern="1200" cap="none" spc="0" normalizeH="0" baseline="-25000" noProof="0" dirty="0" smtClean="0">
                <a:ln>
                  <a:noFill/>
                </a:ln>
                <a:effectLst/>
                <a:uLnTx/>
                <a:uFillTx/>
                <a:latin typeface="Comic Sans MS" pitchFamily="66" charset="0"/>
                <a:ea typeface="+mn-ea"/>
                <a:cs typeface="+mn-cs"/>
                <a:sym typeface="Wingdings" pitchFamily="2" charset="2"/>
              </a:rPr>
              <a:t>2</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 + 6 H</a:t>
            </a:r>
            <a:r>
              <a:rPr kumimoji="0" lang="pt-BR" sz="2400" b="0" i="0" u="none" strike="noStrike" kern="1200" cap="none" spc="0" normalizeH="0" baseline="-25000" noProof="0" dirty="0" smtClean="0">
                <a:ln>
                  <a:noFill/>
                </a:ln>
                <a:effectLst/>
                <a:uLnTx/>
                <a:uFillTx/>
                <a:latin typeface="Comic Sans MS" pitchFamily="66" charset="0"/>
                <a:ea typeface="+mn-ea"/>
                <a:cs typeface="+mn-cs"/>
                <a:sym typeface="Wingdings" pitchFamily="2" charset="2"/>
              </a:rPr>
              <a:t>2</a:t>
            </a:r>
            <a:r>
              <a:rPr kumimoji="0" lang="pt-BR" sz="2400" b="0" i="0" u="none" strike="noStrike" kern="1200" cap="none" spc="0" normalizeH="0" baseline="0" noProof="0" dirty="0" smtClean="0">
                <a:ln>
                  <a:noFill/>
                </a:ln>
                <a:effectLst/>
                <a:uLnTx/>
                <a:uFillTx/>
                <a:latin typeface="Comic Sans MS" pitchFamily="66" charset="0"/>
                <a:ea typeface="+mn-ea"/>
                <a:cs typeface="+mn-cs"/>
                <a:sym typeface="Wingdings" pitchFamily="2" charset="2"/>
              </a:rPr>
              <a:t>O </a:t>
            </a:r>
            <a:r>
              <a:rPr lang="pt-BR" sz="2400" baseline="-25000" dirty="0">
                <a:latin typeface="Arial"/>
                <a:cs typeface="Arial"/>
                <a:sym typeface="Wingdings" pitchFamily="2" charset="2"/>
              </a:rPr>
              <a:t>▲H </a:t>
            </a:r>
            <a:r>
              <a:rPr lang="pt-BR" sz="2400" baseline="-25000" dirty="0" smtClean="0">
                <a:latin typeface="Arial"/>
                <a:cs typeface="Arial"/>
                <a:sym typeface="Wingdings" pitchFamily="2" charset="2"/>
              </a:rPr>
              <a:t>&lt;</a:t>
            </a:r>
            <a:r>
              <a:rPr lang="pt-BR" sz="2400" dirty="0" smtClean="0">
                <a:latin typeface="Arial"/>
                <a:cs typeface="Arial"/>
                <a:sym typeface="Wingdings" pitchFamily="2" charset="2"/>
              </a:rPr>
              <a:t> </a:t>
            </a:r>
            <a:r>
              <a:rPr lang="pt-BR" sz="2400" dirty="0">
                <a:latin typeface="Arial"/>
                <a:cs typeface="Arial"/>
                <a:sym typeface="Wingdings" pitchFamily="2" charset="2"/>
              </a:rPr>
              <a:t>0</a:t>
            </a:r>
            <a:endParaRPr kumimoji="0" lang="pt-BR" sz="2400" b="0" i="0" u="none" strike="noStrike" kern="1200" cap="none" spc="0" normalizeH="0" baseline="0" noProof="0" dirty="0" smtClean="0">
              <a:ln>
                <a:noFill/>
              </a:ln>
              <a:effectLst/>
              <a:uLnTx/>
              <a:uFillTx/>
              <a:latin typeface="Comic Sans MS" pitchFamily="66" charset="0"/>
              <a:ea typeface="+mn-ea"/>
              <a:cs typeface="+mn-cs"/>
            </a:endParaRPr>
          </a:p>
        </p:txBody>
      </p:sp>
      <p:pic>
        <p:nvPicPr>
          <p:cNvPr id="4" name="Picture 5" descr="sistema-respiratorio"/>
          <p:cNvPicPr>
            <a:picLocks noChangeAspect="1" noChangeArrowheads="1"/>
          </p:cNvPicPr>
          <p:nvPr/>
        </p:nvPicPr>
        <p:blipFill>
          <a:blip r:embed="rId2" cstate="print"/>
          <a:srcRect/>
          <a:stretch>
            <a:fillRect/>
          </a:stretch>
        </p:blipFill>
        <p:spPr bwMode="auto">
          <a:xfrm>
            <a:off x="2357422" y="3214686"/>
            <a:ext cx="4826000" cy="2786082"/>
          </a:xfrm>
          <a:prstGeom prst="rect">
            <a:avLst/>
          </a:prstGeom>
          <a:noFill/>
          <a:ln w="9525">
            <a:noFill/>
            <a:miter lim="800000"/>
            <a:headEnd/>
            <a:tailEnd/>
          </a:ln>
        </p:spPr>
      </p:pic>
      <p:sp>
        <p:nvSpPr>
          <p:cNvPr id="6" name="Título 1"/>
          <p:cNvSpPr txBox="1">
            <a:spLocks/>
          </p:cNvSpPr>
          <p:nvPr/>
        </p:nvSpPr>
        <p:spPr>
          <a:xfrm>
            <a:off x="1643042" y="285728"/>
            <a:ext cx="6589199" cy="518874"/>
          </a:xfrm>
          <a:prstGeom prst="rect">
            <a:avLst/>
          </a:prstGeom>
          <a:solidFill>
            <a:srgbClr val="FFFF00"/>
          </a:solidFill>
          <a:ln w="76200">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pt-BR" sz="2400" b="1" dirty="0" smtClean="0">
                <a:solidFill>
                  <a:schemeClr val="bg1"/>
                </a:solidFill>
                <a:latin typeface="+mj-lt"/>
                <a:ea typeface="+mj-ea"/>
                <a:cs typeface="+mj-cs"/>
              </a:rPr>
              <a:t>DISCUSSÃO TEÓRICA</a:t>
            </a:r>
            <a:r>
              <a:rPr kumimoji="0" lang="pt-BR" sz="2400" b="1" i="0" u="none" strike="noStrike" kern="1200" cap="none" spc="0" normalizeH="0" noProof="0" dirty="0" smtClean="0">
                <a:ln>
                  <a:noFill/>
                </a:ln>
                <a:solidFill>
                  <a:schemeClr val="bg1"/>
                </a:solidFill>
                <a:effectLst/>
                <a:uLnTx/>
                <a:uFillTx/>
                <a:latin typeface="+mj-lt"/>
                <a:ea typeface="+mj-ea"/>
                <a:cs typeface="+mj-cs"/>
              </a:rPr>
              <a:t>:</a:t>
            </a:r>
            <a:endParaRPr kumimoji="0" lang="pt-BR"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714480" y="500042"/>
            <a:ext cx="6572296" cy="2954655"/>
          </a:xfrm>
          <a:prstGeom prst="rect">
            <a:avLst/>
          </a:prstGeom>
        </p:spPr>
        <p:txBody>
          <a:bodyPr wrap="square">
            <a:spAutoFit/>
          </a:bodyPr>
          <a:lstStyle/>
          <a:p>
            <a:pPr algn="just"/>
            <a:r>
              <a:rPr lang="pt-BR" sz="2400" b="1" dirty="0" smtClean="0">
                <a:latin typeface="Comic Sans MS" pitchFamily="66" charset="0"/>
              </a:rPr>
              <a:t>Na câmara de combustão de um motor de um carro, o combustível é queimado em presença de oxigênio, produzindo CO</a:t>
            </a:r>
            <a:r>
              <a:rPr lang="pt-BR" sz="2400" b="1" baseline="-25000" dirty="0" smtClean="0">
                <a:latin typeface="Comic Sans MS" pitchFamily="66" charset="0"/>
              </a:rPr>
              <a:t>2</a:t>
            </a:r>
            <a:r>
              <a:rPr lang="pt-BR" sz="2400" b="1" dirty="0" smtClean="0">
                <a:latin typeface="Comic Sans MS" pitchFamily="66" charset="0"/>
              </a:rPr>
              <a:t> e água,  liberando energia mecânica, e o restante é perdido na forma de calor.</a:t>
            </a:r>
          </a:p>
          <a:p>
            <a:pPr algn="ctr"/>
            <a:endParaRPr lang="pt-BR" sz="2400" b="1" dirty="0" smtClean="0">
              <a:latin typeface="Comic Sans MS" pitchFamily="66" charset="0"/>
            </a:endParaRPr>
          </a:p>
          <a:p>
            <a:r>
              <a:rPr lang="pt-BR" sz="2400" b="1" dirty="0" smtClean="0">
                <a:latin typeface="Comic Sans MS" pitchFamily="66" charset="0"/>
              </a:rPr>
              <a:t>C</a:t>
            </a:r>
            <a:r>
              <a:rPr lang="pt-BR" sz="2400" b="1" baseline="-25000" dirty="0" smtClean="0">
                <a:latin typeface="Comic Sans MS" pitchFamily="66" charset="0"/>
              </a:rPr>
              <a:t>2</a:t>
            </a:r>
            <a:r>
              <a:rPr lang="pt-BR" sz="2400" b="1" dirty="0" smtClean="0">
                <a:latin typeface="Comic Sans MS" pitchFamily="66" charset="0"/>
              </a:rPr>
              <a:t>H</a:t>
            </a:r>
            <a:r>
              <a:rPr lang="pt-BR" sz="2400" b="1" baseline="-25000" dirty="0" smtClean="0">
                <a:latin typeface="Comic Sans MS" pitchFamily="66" charset="0"/>
              </a:rPr>
              <a:t>6</a:t>
            </a:r>
            <a:r>
              <a:rPr lang="pt-BR" sz="2400" b="1" dirty="0" smtClean="0">
                <a:latin typeface="Comic Sans MS" pitchFamily="66" charset="0"/>
              </a:rPr>
              <a:t>O + 3 O</a:t>
            </a:r>
            <a:r>
              <a:rPr lang="pt-BR" sz="2400" b="1" baseline="-25000" dirty="0" smtClean="0">
                <a:latin typeface="Comic Sans MS" pitchFamily="66" charset="0"/>
              </a:rPr>
              <a:t>2</a:t>
            </a:r>
            <a:r>
              <a:rPr lang="pt-BR" sz="2400" b="1" dirty="0" smtClean="0">
                <a:latin typeface="Comic Sans MS" pitchFamily="66" charset="0"/>
              </a:rPr>
              <a:t> </a:t>
            </a:r>
            <a:r>
              <a:rPr lang="pt-BR" sz="2400" b="1" dirty="0" smtClean="0">
                <a:latin typeface="Comic Sans MS" pitchFamily="66" charset="0"/>
                <a:sym typeface="Wingdings" pitchFamily="2" charset="2"/>
              </a:rPr>
              <a:t> 2 CO</a:t>
            </a:r>
            <a:r>
              <a:rPr lang="pt-BR" sz="2400" b="1" baseline="-25000" dirty="0" smtClean="0">
                <a:latin typeface="Comic Sans MS" pitchFamily="66" charset="0"/>
                <a:sym typeface="Wingdings" pitchFamily="2" charset="2"/>
              </a:rPr>
              <a:t>2</a:t>
            </a:r>
            <a:r>
              <a:rPr lang="pt-BR" sz="2400" b="1" dirty="0" smtClean="0">
                <a:latin typeface="Comic Sans MS" pitchFamily="66" charset="0"/>
                <a:sym typeface="Wingdings" pitchFamily="2" charset="2"/>
              </a:rPr>
              <a:t> + 3 H</a:t>
            </a:r>
            <a:r>
              <a:rPr lang="pt-BR" sz="2400" b="1" baseline="-25000" dirty="0" smtClean="0">
                <a:latin typeface="Comic Sans MS" pitchFamily="66" charset="0"/>
                <a:sym typeface="Wingdings" pitchFamily="2" charset="2"/>
              </a:rPr>
              <a:t>2</a:t>
            </a:r>
            <a:r>
              <a:rPr lang="pt-BR" sz="2400" b="1" dirty="0" smtClean="0">
                <a:latin typeface="Comic Sans MS" pitchFamily="66" charset="0"/>
                <a:sym typeface="Wingdings" pitchFamily="2" charset="2"/>
              </a:rPr>
              <a:t>O </a:t>
            </a:r>
            <a:r>
              <a:rPr lang="pt-BR" sz="2400" baseline="-25000" dirty="0">
                <a:latin typeface="Arial"/>
                <a:cs typeface="Arial"/>
                <a:sym typeface="Wingdings" pitchFamily="2" charset="2"/>
              </a:rPr>
              <a:t>▲H </a:t>
            </a:r>
            <a:r>
              <a:rPr lang="pt-BR" sz="2000" baseline="-25000" dirty="0" smtClean="0">
                <a:latin typeface="Arial"/>
                <a:cs typeface="Arial"/>
                <a:sym typeface="Wingdings" pitchFamily="2" charset="2"/>
              </a:rPr>
              <a:t>&lt;</a:t>
            </a:r>
            <a:r>
              <a:rPr lang="pt-BR" sz="2400" dirty="0" smtClean="0">
                <a:latin typeface="Arial"/>
                <a:cs typeface="Arial"/>
                <a:sym typeface="Wingdings" pitchFamily="2" charset="2"/>
              </a:rPr>
              <a:t> </a:t>
            </a:r>
            <a:r>
              <a:rPr lang="pt-BR" sz="2400" dirty="0">
                <a:latin typeface="Arial"/>
                <a:cs typeface="Arial"/>
                <a:sym typeface="Wingdings" pitchFamily="2" charset="2"/>
              </a:rPr>
              <a:t>0</a:t>
            </a:r>
            <a:endParaRPr lang="pt-BR" sz="2400" b="1" dirty="0" smtClean="0">
              <a:latin typeface="Comic Sans MS" pitchFamily="66" charset="0"/>
            </a:endParaRPr>
          </a:p>
          <a:p>
            <a:pPr algn="just"/>
            <a:endParaRPr lang="pt-BR" dirty="0" smtClean="0">
              <a:latin typeface="Comic Sans MS" pitchFamily="66" charset="0"/>
            </a:endParaRPr>
          </a:p>
        </p:txBody>
      </p:sp>
      <p:pic>
        <p:nvPicPr>
          <p:cNvPr id="4" name="Picture 4" descr="camara"/>
          <p:cNvPicPr>
            <a:picLocks noChangeAspect="1" noChangeArrowheads="1"/>
          </p:cNvPicPr>
          <p:nvPr/>
        </p:nvPicPr>
        <p:blipFill>
          <a:blip r:embed="rId2" cstate="print"/>
          <a:srcRect/>
          <a:stretch>
            <a:fillRect/>
          </a:stretch>
        </p:blipFill>
        <p:spPr bwMode="auto">
          <a:xfrm>
            <a:off x="2714612" y="3429000"/>
            <a:ext cx="4032250" cy="2924175"/>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Text Box 8"/>
          <p:cNvSpPr txBox="1">
            <a:spLocks noChangeArrowheads="1"/>
          </p:cNvSpPr>
          <p:nvPr/>
        </p:nvSpPr>
        <p:spPr bwMode="auto">
          <a:xfrm>
            <a:off x="611188" y="3219450"/>
            <a:ext cx="5616575" cy="461665"/>
          </a:xfrm>
          <a:prstGeom prst="rect">
            <a:avLst/>
          </a:prstGeom>
          <a:noFill/>
          <a:ln w="9525">
            <a:noFill/>
            <a:miter lim="800000"/>
            <a:headEnd/>
            <a:tailEnd/>
          </a:ln>
          <a:effectLst/>
        </p:spPr>
        <p:txBody>
          <a:bodyPr>
            <a:spAutoFit/>
          </a:bodyPr>
          <a:lstStyle/>
          <a:p>
            <a:pPr>
              <a:defRPr/>
            </a:pPr>
            <a:r>
              <a:rPr lang="pt-BR" sz="2400" dirty="0">
                <a:effectLst>
                  <a:outerShdw blurRad="38100" dist="38100" dir="2700000" algn="tl">
                    <a:srgbClr val="000000"/>
                  </a:outerShdw>
                </a:effectLst>
              </a:rPr>
              <a:t>2C</a:t>
            </a:r>
            <a:r>
              <a:rPr lang="pt-BR" sz="2400" baseline="-25000" dirty="0">
                <a:effectLst>
                  <a:outerShdw blurRad="38100" dist="38100" dir="2700000" algn="tl">
                    <a:srgbClr val="000000"/>
                  </a:outerShdw>
                </a:effectLst>
              </a:rPr>
              <a:t>(grafite)</a:t>
            </a:r>
            <a:r>
              <a:rPr lang="pt-BR" sz="2400" dirty="0">
                <a:effectLst>
                  <a:outerShdw blurRad="38100" dist="38100" dir="2700000" algn="tl">
                    <a:srgbClr val="000000"/>
                  </a:outerShdw>
                </a:effectLst>
              </a:rPr>
              <a:t> + 2H</a:t>
            </a:r>
            <a:r>
              <a:rPr lang="pt-BR" sz="2400" baseline="-25000" dirty="0">
                <a:effectLst>
                  <a:outerShdw blurRad="38100" dist="38100" dir="2700000" algn="tl">
                    <a:srgbClr val="000000"/>
                  </a:outerShdw>
                </a:effectLst>
              </a:rPr>
              <a:t>2(g)</a:t>
            </a:r>
            <a:r>
              <a:rPr lang="pt-BR" sz="2400" dirty="0">
                <a:effectLst>
                  <a:outerShdw blurRad="38100" dist="38100" dir="2700000" algn="tl">
                    <a:srgbClr val="000000"/>
                  </a:outerShdw>
                </a:effectLst>
              </a:rPr>
              <a:t> </a:t>
            </a:r>
            <a:r>
              <a:rPr lang="pt-BR" sz="2400" dirty="0">
                <a:effectLst>
                  <a:outerShdw blurRad="38100" dist="38100" dir="2700000" algn="tl">
                    <a:srgbClr val="000000"/>
                  </a:outerShdw>
                </a:effectLst>
                <a:sym typeface="Symbol" pitchFamily="18" charset="2"/>
              </a:rPr>
              <a:t>   1 C</a:t>
            </a:r>
            <a:r>
              <a:rPr lang="pt-BR" sz="2400" baseline="-25000" dirty="0">
                <a:effectLst>
                  <a:outerShdw blurRad="38100" dist="38100" dir="2700000" algn="tl">
                    <a:srgbClr val="000000"/>
                  </a:outerShdw>
                </a:effectLst>
                <a:sym typeface="Symbol" pitchFamily="18" charset="2"/>
              </a:rPr>
              <a:t>2</a:t>
            </a:r>
            <a:r>
              <a:rPr lang="pt-BR" sz="2400" dirty="0">
                <a:effectLst>
                  <a:outerShdw blurRad="38100" dist="38100" dir="2700000" algn="tl">
                    <a:srgbClr val="000000"/>
                  </a:outerShdw>
                </a:effectLst>
                <a:sym typeface="Symbol" pitchFamily="18" charset="2"/>
              </a:rPr>
              <a:t>H</a:t>
            </a:r>
            <a:r>
              <a:rPr lang="pt-BR" sz="2400" baseline="-25000" dirty="0">
                <a:effectLst>
                  <a:outerShdw blurRad="38100" dist="38100" dir="2700000" algn="tl">
                    <a:srgbClr val="000000"/>
                  </a:outerShdw>
                </a:effectLst>
                <a:sym typeface="Symbol" pitchFamily="18" charset="2"/>
              </a:rPr>
              <a:t>4(g)</a:t>
            </a:r>
            <a:endParaRPr lang="pt-BR" sz="2400" dirty="0">
              <a:effectLst>
                <a:outerShdw blurRad="38100" dist="38100" dir="2700000" algn="tl">
                  <a:srgbClr val="000000"/>
                </a:outerShdw>
              </a:effectLst>
            </a:endParaRPr>
          </a:p>
        </p:txBody>
      </p:sp>
      <p:sp>
        <p:nvSpPr>
          <p:cNvPr id="6155" name="Text Box 11"/>
          <p:cNvSpPr txBox="1">
            <a:spLocks noChangeArrowheads="1"/>
          </p:cNvSpPr>
          <p:nvPr/>
        </p:nvSpPr>
        <p:spPr bwMode="auto">
          <a:xfrm>
            <a:off x="250825" y="4083050"/>
            <a:ext cx="8640763" cy="641350"/>
          </a:xfrm>
          <a:prstGeom prst="rect">
            <a:avLst/>
          </a:prstGeom>
          <a:noFill/>
          <a:ln w="9525">
            <a:noFill/>
            <a:miter lim="800000"/>
            <a:headEnd/>
            <a:tailEnd/>
          </a:ln>
          <a:effectLst/>
        </p:spPr>
        <p:txBody>
          <a:bodyPr>
            <a:spAutoFit/>
          </a:bodyPr>
          <a:lstStyle/>
          <a:p>
            <a:pPr>
              <a:defRPr/>
            </a:pPr>
            <a:r>
              <a:rPr lang="pt-BR" sz="3600">
                <a:effectLst>
                  <a:outerShdw blurRad="38100" dist="38100" dir="2700000" algn="tl">
                    <a:srgbClr val="000000"/>
                  </a:outerShdw>
                </a:effectLst>
              </a:rPr>
              <a:t>Ela é uma: Equação Termoquímica</a:t>
            </a:r>
          </a:p>
        </p:txBody>
      </p:sp>
      <p:sp>
        <p:nvSpPr>
          <p:cNvPr id="6156" name="Text Box 12"/>
          <p:cNvSpPr txBox="1">
            <a:spLocks noChangeArrowheads="1"/>
          </p:cNvSpPr>
          <p:nvPr/>
        </p:nvSpPr>
        <p:spPr bwMode="auto">
          <a:xfrm>
            <a:off x="1403350" y="4652963"/>
            <a:ext cx="2773363" cy="641350"/>
          </a:xfrm>
          <a:prstGeom prst="rect">
            <a:avLst/>
          </a:prstGeom>
          <a:noFill/>
          <a:ln w="9525">
            <a:noFill/>
            <a:miter lim="800000"/>
            <a:headEnd/>
            <a:tailEnd/>
          </a:ln>
          <a:effectLst/>
        </p:spPr>
        <p:txBody>
          <a:bodyPr wrap="none">
            <a:spAutoFit/>
          </a:bodyPr>
          <a:lstStyle/>
          <a:p>
            <a:pPr>
              <a:defRPr/>
            </a:pPr>
            <a:r>
              <a:rPr lang="pt-BR" sz="3600" i="1">
                <a:effectLst>
                  <a:outerShdw blurRad="38100" dist="38100" dir="2700000" algn="tl">
                    <a:srgbClr val="000000"/>
                  </a:outerShdw>
                </a:effectLst>
                <a:sym typeface="Wingdings" pitchFamily="2" charset="2"/>
              </a:rPr>
              <a:t>  </a:t>
            </a:r>
            <a:r>
              <a:rPr lang="pt-BR" sz="3600" i="1">
                <a:effectLst>
                  <a:outerShdw blurRad="38100" dist="38100" dir="2700000" algn="tl">
                    <a:srgbClr val="000000"/>
                  </a:outerShdw>
                </a:effectLst>
              </a:rPr>
              <a:t>Reagentes</a:t>
            </a:r>
          </a:p>
        </p:txBody>
      </p:sp>
      <p:sp>
        <p:nvSpPr>
          <p:cNvPr id="6157" name="Text Box 13"/>
          <p:cNvSpPr txBox="1">
            <a:spLocks noChangeArrowheads="1"/>
          </p:cNvSpPr>
          <p:nvPr/>
        </p:nvSpPr>
        <p:spPr bwMode="auto">
          <a:xfrm>
            <a:off x="1403350" y="5224463"/>
            <a:ext cx="3230563" cy="641350"/>
          </a:xfrm>
          <a:prstGeom prst="rect">
            <a:avLst/>
          </a:prstGeom>
          <a:noFill/>
          <a:ln w="9525">
            <a:noFill/>
            <a:miter lim="800000"/>
            <a:headEnd/>
            <a:tailEnd/>
          </a:ln>
          <a:effectLst/>
        </p:spPr>
        <p:txBody>
          <a:bodyPr wrap="none">
            <a:spAutoFit/>
          </a:bodyPr>
          <a:lstStyle/>
          <a:p>
            <a:pPr>
              <a:defRPr/>
            </a:pPr>
            <a:r>
              <a:rPr lang="pt-BR" sz="3600" i="1">
                <a:effectLst>
                  <a:outerShdw blurRad="38100" dist="38100" dir="2700000" algn="tl">
                    <a:srgbClr val="000000"/>
                  </a:outerShdw>
                </a:effectLst>
                <a:sym typeface="Wingdings" pitchFamily="2" charset="2"/>
              </a:rPr>
              <a:t>  </a:t>
            </a:r>
            <a:r>
              <a:rPr lang="pt-BR" sz="3600" i="1">
                <a:effectLst>
                  <a:outerShdw blurRad="38100" dist="38100" dir="2700000" algn="tl">
                    <a:srgbClr val="000000"/>
                  </a:outerShdw>
                </a:effectLst>
              </a:rPr>
              <a:t>Quantidades</a:t>
            </a:r>
          </a:p>
        </p:txBody>
      </p:sp>
      <p:sp>
        <p:nvSpPr>
          <p:cNvPr id="6158" name="Text Box 14"/>
          <p:cNvSpPr txBox="1">
            <a:spLocks noChangeArrowheads="1"/>
          </p:cNvSpPr>
          <p:nvPr/>
        </p:nvSpPr>
        <p:spPr bwMode="auto">
          <a:xfrm>
            <a:off x="1403350" y="5800725"/>
            <a:ext cx="6418263" cy="641350"/>
          </a:xfrm>
          <a:prstGeom prst="rect">
            <a:avLst/>
          </a:prstGeom>
          <a:noFill/>
          <a:ln w="9525">
            <a:noFill/>
            <a:miter lim="800000"/>
            <a:headEnd/>
            <a:tailEnd/>
          </a:ln>
          <a:effectLst/>
        </p:spPr>
        <p:txBody>
          <a:bodyPr wrap="none">
            <a:spAutoFit/>
          </a:bodyPr>
          <a:lstStyle/>
          <a:p>
            <a:pPr>
              <a:defRPr/>
            </a:pPr>
            <a:r>
              <a:rPr lang="pt-BR" sz="3600" i="1" dirty="0">
                <a:effectLst>
                  <a:outerShdw blurRad="38100" dist="38100" dir="2700000" algn="tl">
                    <a:srgbClr val="000000"/>
                  </a:outerShdw>
                </a:effectLst>
                <a:sym typeface="Wingdings" pitchFamily="2" charset="2"/>
              </a:rPr>
              <a:t>  </a:t>
            </a:r>
            <a:r>
              <a:rPr lang="pt-BR" sz="3600" i="1" dirty="0">
                <a:effectLst>
                  <a:outerShdw blurRad="38100" dist="38100" dir="2700000" algn="tl">
                    <a:srgbClr val="000000"/>
                  </a:outerShdw>
                </a:effectLst>
              </a:rPr>
              <a:t>Calor (absorvido ou liberado)</a:t>
            </a:r>
          </a:p>
        </p:txBody>
      </p:sp>
      <p:sp>
        <p:nvSpPr>
          <p:cNvPr id="6153" name="Text Box 9"/>
          <p:cNvSpPr txBox="1">
            <a:spLocks noChangeArrowheads="1"/>
          </p:cNvSpPr>
          <p:nvPr/>
        </p:nvSpPr>
        <p:spPr bwMode="auto">
          <a:xfrm>
            <a:off x="381000" y="2133600"/>
            <a:ext cx="5548313" cy="45720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Se na equação aparecer o calor envolvido</a:t>
            </a:r>
          </a:p>
        </p:txBody>
      </p:sp>
      <p:sp>
        <p:nvSpPr>
          <p:cNvPr id="6163" name="Rectangle 19"/>
          <p:cNvSpPr>
            <a:spLocks noChangeArrowheads="1"/>
          </p:cNvSpPr>
          <p:nvPr/>
        </p:nvSpPr>
        <p:spPr bwMode="auto">
          <a:xfrm>
            <a:off x="5000628" y="4714884"/>
            <a:ext cx="1885950" cy="641350"/>
          </a:xfrm>
          <a:prstGeom prst="rect">
            <a:avLst/>
          </a:prstGeom>
          <a:noFill/>
          <a:ln w="9525">
            <a:noFill/>
            <a:miter lim="800000"/>
            <a:headEnd/>
            <a:tailEnd/>
          </a:ln>
          <a:effectLst/>
        </p:spPr>
        <p:txBody>
          <a:bodyPr wrap="none">
            <a:spAutoFit/>
          </a:bodyPr>
          <a:lstStyle/>
          <a:p>
            <a:pPr>
              <a:defRPr/>
            </a:pPr>
            <a:r>
              <a:rPr lang="pt-BR" sz="3600" i="1" dirty="0">
                <a:effectLst>
                  <a:outerShdw blurRad="38100" dist="38100" dir="2700000" algn="tl">
                    <a:srgbClr val="000000"/>
                  </a:outerShdw>
                </a:effectLst>
              </a:rPr>
              <a:t>Produtos</a:t>
            </a:r>
          </a:p>
        </p:txBody>
      </p:sp>
      <p:sp>
        <p:nvSpPr>
          <p:cNvPr id="6164" name="Rectangle 20"/>
          <p:cNvSpPr>
            <a:spLocks noChangeArrowheads="1"/>
          </p:cNvSpPr>
          <p:nvPr/>
        </p:nvSpPr>
        <p:spPr bwMode="auto">
          <a:xfrm>
            <a:off x="4500562" y="4643446"/>
            <a:ext cx="387350" cy="646331"/>
          </a:xfrm>
          <a:prstGeom prst="rect">
            <a:avLst/>
          </a:prstGeom>
          <a:noFill/>
          <a:ln w="9525">
            <a:noFill/>
            <a:miter lim="800000"/>
            <a:headEnd/>
            <a:tailEnd/>
          </a:ln>
          <a:effectLst/>
        </p:spPr>
        <p:txBody>
          <a:bodyPr wrap="square">
            <a:spAutoFit/>
          </a:bodyPr>
          <a:lstStyle/>
          <a:p>
            <a:pPr>
              <a:defRPr/>
            </a:pPr>
            <a:r>
              <a:rPr lang="pt-BR" sz="3600" i="1" dirty="0">
                <a:effectLst>
                  <a:outerShdw blurRad="38100" dist="38100" dir="2700000" algn="tl">
                    <a:srgbClr val="000000"/>
                  </a:outerShdw>
                </a:effectLst>
                <a:sym typeface="Wingdings" pitchFamily="2" charset="2"/>
              </a:rPr>
              <a:t>e</a:t>
            </a:r>
            <a:endParaRPr lang="pt-BR" sz="3600" i="1" dirty="0">
              <a:effectLst>
                <a:outerShdw blurRad="38100" dist="38100" dir="2700000" algn="tl">
                  <a:srgbClr val="000000"/>
                </a:outerShdw>
              </a:effectLst>
            </a:endParaRPr>
          </a:p>
        </p:txBody>
      </p:sp>
      <p:grpSp>
        <p:nvGrpSpPr>
          <p:cNvPr id="2" name="Group 30"/>
          <p:cNvGrpSpPr>
            <a:grpSpLocks/>
          </p:cNvGrpSpPr>
          <p:nvPr/>
        </p:nvGrpSpPr>
        <p:grpSpPr bwMode="auto">
          <a:xfrm>
            <a:off x="6254750" y="3213100"/>
            <a:ext cx="2781300" cy="647700"/>
            <a:chOff x="3833" y="2024"/>
            <a:chExt cx="1752" cy="408"/>
          </a:xfrm>
        </p:grpSpPr>
        <p:sp>
          <p:nvSpPr>
            <p:cNvPr id="6166" name="Rectangle 22"/>
            <p:cNvSpPr>
              <a:spLocks noChangeArrowheads="1"/>
            </p:cNvSpPr>
            <p:nvPr/>
          </p:nvSpPr>
          <p:spPr bwMode="auto">
            <a:xfrm>
              <a:off x="3878" y="2041"/>
              <a:ext cx="1565" cy="291"/>
            </a:xfrm>
            <a:prstGeom prst="rect">
              <a:avLst/>
            </a:prstGeom>
            <a:noFill/>
            <a:ln w="9525">
              <a:noFill/>
              <a:miter lim="800000"/>
              <a:headEnd/>
              <a:tailEnd/>
            </a:ln>
            <a:effectLst/>
          </p:spPr>
          <p:txBody>
            <a:bodyPr wrap="none">
              <a:spAutoFit/>
            </a:bodyPr>
            <a:lstStyle/>
            <a:p>
              <a:pPr>
                <a:defRPr/>
              </a:pPr>
              <a:r>
                <a:rPr lang="pt-BR" sz="2400" dirty="0">
                  <a:effectLst>
                    <a:outerShdw blurRad="38100" dist="38100" dir="2700000" algn="tl">
                      <a:srgbClr val="000000"/>
                    </a:outerShdw>
                  </a:effectLst>
                  <a:sym typeface="Symbol" pitchFamily="18" charset="2"/>
                </a:rPr>
                <a:t>H = -367,8 KJ</a:t>
              </a:r>
            </a:p>
          </p:txBody>
        </p:sp>
        <p:sp>
          <p:nvSpPr>
            <p:cNvPr id="14350" name="Rectangle 23"/>
            <p:cNvSpPr>
              <a:spLocks noChangeArrowheads="1"/>
            </p:cNvSpPr>
            <p:nvPr/>
          </p:nvSpPr>
          <p:spPr bwMode="auto">
            <a:xfrm>
              <a:off x="3833" y="2024"/>
              <a:ext cx="1752" cy="408"/>
            </a:xfrm>
            <a:prstGeom prst="rect">
              <a:avLst/>
            </a:prstGeom>
            <a:noFill/>
            <a:ln w="28575">
              <a:solidFill>
                <a:schemeClr val="hlink"/>
              </a:solidFill>
              <a:miter lim="800000"/>
              <a:headEnd/>
              <a:tailEnd/>
            </a:ln>
          </p:spPr>
          <p:txBody>
            <a:bodyPr wrap="none" anchor="ctr"/>
            <a:lstStyle/>
            <a:p>
              <a:endParaRPr lang="pt-BR"/>
            </a:p>
          </p:txBody>
        </p:sp>
      </p:grpSp>
      <p:sp>
        <p:nvSpPr>
          <p:cNvPr id="6172" name="Text Box 28"/>
          <p:cNvSpPr txBox="1">
            <a:spLocks noChangeArrowheads="1"/>
          </p:cNvSpPr>
          <p:nvPr/>
        </p:nvSpPr>
        <p:spPr bwMode="auto">
          <a:xfrm>
            <a:off x="3316288" y="381000"/>
            <a:ext cx="2511425" cy="45720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Equação Química</a:t>
            </a:r>
          </a:p>
        </p:txBody>
      </p:sp>
      <p:sp>
        <p:nvSpPr>
          <p:cNvPr id="6173" name="Text Box 29"/>
          <p:cNvSpPr txBox="1">
            <a:spLocks noChangeArrowheads="1"/>
          </p:cNvSpPr>
          <p:nvPr/>
        </p:nvSpPr>
        <p:spPr bwMode="auto">
          <a:xfrm>
            <a:off x="357158" y="857232"/>
            <a:ext cx="8497887" cy="646331"/>
          </a:xfrm>
          <a:prstGeom prst="rect">
            <a:avLst/>
          </a:prstGeom>
          <a:noFill/>
          <a:ln w="9525">
            <a:noFill/>
            <a:miter lim="800000"/>
            <a:headEnd/>
            <a:tailEnd/>
          </a:ln>
          <a:effectLst/>
        </p:spPr>
        <p:txBody>
          <a:bodyPr>
            <a:spAutoFit/>
          </a:bodyPr>
          <a:lstStyle/>
          <a:p>
            <a:pPr>
              <a:defRPr/>
            </a:pPr>
            <a:r>
              <a:rPr lang="pt-BR" sz="3600" dirty="0">
                <a:effectLst>
                  <a:outerShdw blurRad="38100" dist="38100" dir="2700000" algn="tl">
                    <a:srgbClr val="000000"/>
                  </a:outerShdw>
                </a:effectLst>
              </a:rPr>
              <a:t>2C</a:t>
            </a:r>
            <a:r>
              <a:rPr lang="pt-BR" sz="3600" baseline="-25000" dirty="0">
                <a:effectLst>
                  <a:outerShdw blurRad="38100" dist="38100" dir="2700000" algn="tl">
                    <a:srgbClr val="000000"/>
                  </a:outerShdw>
                </a:effectLst>
              </a:rPr>
              <a:t>(grafite)</a:t>
            </a:r>
            <a:r>
              <a:rPr lang="pt-BR" sz="3600" dirty="0">
                <a:effectLst>
                  <a:outerShdw blurRad="38100" dist="38100" dir="2700000" algn="tl">
                    <a:srgbClr val="000000"/>
                  </a:outerShdw>
                </a:effectLst>
              </a:rPr>
              <a:t> + 2H</a:t>
            </a:r>
            <a:r>
              <a:rPr lang="pt-BR" sz="3600" baseline="-25000" dirty="0">
                <a:effectLst>
                  <a:outerShdw blurRad="38100" dist="38100" dir="2700000" algn="tl">
                    <a:srgbClr val="000000"/>
                  </a:outerShdw>
                </a:effectLst>
              </a:rPr>
              <a:t>2(g)</a:t>
            </a:r>
            <a:r>
              <a:rPr lang="pt-BR" sz="3600" dirty="0">
                <a:effectLst>
                  <a:outerShdw blurRad="38100" dist="38100" dir="2700000" algn="tl">
                    <a:srgbClr val="000000"/>
                  </a:outerShdw>
                </a:effectLst>
              </a:rPr>
              <a:t> </a:t>
            </a:r>
            <a:r>
              <a:rPr lang="pt-BR" sz="3600" dirty="0">
                <a:effectLst>
                  <a:outerShdw blurRad="38100" dist="38100" dir="2700000" algn="tl">
                    <a:srgbClr val="000000"/>
                  </a:outerShdw>
                </a:effectLst>
                <a:sym typeface="Symbol" pitchFamily="18" charset="2"/>
              </a:rPr>
              <a:t>   1 </a:t>
            </a:r>
            <a:r>
              <a:rPr lang="pt-BR" sz="3600" dirty="0" smtClean="0">
                <a:effectLst>
                  <a:outerShdw blurRad="38100" dist="38100" dir="2700000" algn="tl">
                    <a:srgbClr val="000000"/>
                  </a:outerShdw>
                </a:effectLst>
                <a:sym typeface="Symbol" pitchFamily="18" charset="2"/>
              </a:rPr>
              <a:t>C</a:t>
            </a:r>
            <a:r>
              <a:rPr lang="pt-BR" sz="3600" baseline="-25000" dirty="0" smtClean="0">
                <a:effectLst>
                  <a:outerShdw blurRad="38100" dist="38100" dir="2700000" algn="tl">
                    <a:srgbClr val="000000"/>
                  </a:outerShdw>
                </a:effectLst>
                <a:sym typeface="Symbol" pitchFamily="18" charset="2"/>
              </a:rPr>
              <a:t>2</a:t>
            </a:r>
            <a:r>
              <a:rPr lang="pt-BR" sz="3600" dirty="0" smtClean="0">
                <a:effectLst>
                  <a:outerShdw blurRad="38100" dist="38100" dir="2700000" algn="tl">
                    <a:srgbClr val="000000"/>
                  </a:outerShdw>
                </a:effectLst>
                <a:sym typeface="Symbol" pitchFamily="18" charset="2"/>
              </a:rPr>
              <a:t>H</a:t>
            </a:r>
            <a:r>
              <a:rPr lang="pt-BR" sz="3600" baseline="-25000" dirty="0" smtClean="0">
                <a:effectLst>
                  <a:outerShdw blurRad="38100" dist="38100" dir="2700000" algn="tl">
                    <a:srgbClr val="000000"/>
                  </a:outerShdw>
                </a:effectLst>
                <a:sym typeface="Symbol" pitchFamily="18" charset="2"/>
              </a:rPr>
              <a:t>4(g</a:t>
            </a:r>
            <a:r>
              <a:rPr lang="pt-BR" sz="3600" baseline="-25000" dirty="0">
                <a:effectLst>
                  <a:outerShdw blurRad="38100" dist="38100" dir="2700000" algn="tl">
                    <a:srgbClr val="000000"/>
                  </a:outerShdw>
                </a:effectLst>
                <a:sym typeface="Symbol" pitchFamily="18" charset="2"/>
              </a:rPr>
              <a:t>)</a:t>
            </a:r>
            <a:endParaRPr lang="pt-BR" sz="3600" dirty="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72"/>
                                        </p:tgtEl>
                                        <p:attrNameLst>
                                          <p:attrName>style.visibility</p:attrName>
                                        </p:attrNameLst>
                                      </p:cBhvr>
                                      <p:to>
                                        <p:strVal val="visible"/>
                                      </p:to>
                                    </p:set>
                                    <p:anim calcmode="lin" valueType="num">
                                      <p:cBhvr additive="base">
                                        <p:cTn id="7" dur="500" fill="hold"/>
                                        <p:tgtEl>
                                          <p:spTgt spid="6172"/>
                                        </p:tgtEl>
                                        <p:attrNameLst>
                                          <p:attrName>ppt_x</p:attrName>
                                        </p:attrNameLst>
                                      </p:cBhvr>
                                      <p:tavLst>
                                        <p:tav tm="0">
                                          <p:val>
                                            <p:strVal val="#ppt_x"/>
                                          </p:val>
                                        </p:tav>
                                        <p:tav tm="100000">
                                          <p:val>
                                            <p:strVal val="#ppt_x"/>
                                          </p:val>
                                        </p:tav>
                                      </p:tavLst>
                                    </p:anim>
                                    <p:anim calcmode="lin" valueType="num">
                                      <p:cBhvr additive="base">
                                        <p:cTn id="8" dur="500" fill="hold"/>
                                        <p:tgtEl>
                                          <p:spTgt spid="61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6173"/>
                                        </p:tgtEl>
                                        <p:attrNameLst>
                                          <p:attrName>style.visibility</p:attrName>
                                        </p:attrNameLst>
                                      </p:cBhvr>
                                      <p:to>
                                        <p:strVal val="visible"/>
                                      </p:to>
                                    </p:set>
                                    <p:animEffect transition="in" filter="box(out)">
                                      <p:cBhvr>
                                        <p:cTn id="13" dur="500"/>
                                        <p:tgtEl>
                                          <p:spTgt spid="617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53"/>
                                        </p:tgtEl>
                                        <p:attrNameLst>
                                          <p:attrName>style.visibility</p:attrName>
                                        </p:attrNameLst>
                                      </p:cBhvr>
                                      <p:to>
                                        <p:strVal val="visible"/>
                                      </p:to>
                                    </p:set>
                                    <p:anim calcmode="lin" valueType="num">
                                      <p:cBhvr additive="base">
                                        <p:cTn id="18" dur="500" fill="hold"/>
                                        <p:tgtEl>
                                          <p:spTgt spid="6153"/>
                                        </p:tgtEl>
                                        <p:attrNameLst>
                                          <p:attrName>ppt_x</p:attrName>
                                        </p:attrNameLst>
                                      </p:cBhvr>
                                      <p:tavLst>
                                        <p:tav tm="0">
                                          <p:val>
                                            <p:strVal val="#ppt_x"/>
                                          </p:val>
                                        </p:tav>
                                        <p:tav tm="100000">
                                          <p:val>
                                            <p:strVal val="#ppt_x"/>
                                          </p:val>
                                        </p:tav>
                                      </p:tavLst>
                                    </p:anim>
                                    <p:anim calcmode="lin" valueType="num">
                                      <p:cBhvr additive="base">
                                        <p:cTn id="19" dur="500" fill="hold"/>
                                        <p:tgtEl>
                                          <p:spTgt spid="615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32" fill="hold" grpId="0" nodeType="clickEffect">
                                  <p:stCondLst>
                                    <p:cond delay="0"/>
                                  </p:stCondLst>
                                  <p:childTnLst>
                                    <p:set>
                                      <p:cBhvr>
                                        <p:cTn id="23" dur="1" fill="hold">
                                          <p:stCondLst>
                                            <p:cond delay="0"/>
                                          </p:stCondLst>
                                        </p:cTn>
                                        <p:tgtEl>
                                          <p:spTgt spid="6152"/>
                                        </p:tgtEl>
                                        <p:attrNameLst>
                                          <p:attrName>style.visibility</p:attrName>
                                        </p:attrNameLst>
                                      </p:cBhvr>
                                      <p:to>
                                        <p:strVal val="visible"/>
                                      </p:to>
                                    </p:set>
                                    <p:animEffect transition="in" filter="box(out)">
                                      <p:cBhvr>
                                        <p:cTn id="24" dur="500"/>
                                        <p:tgtEl>
                                          <p:spTgt spid="6152"/>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linds(horizontal)">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32" fill="hold" grpId="0" nodeType="clickEffect">
                                  <p:stCondLst>
                                    <p:cond delay="0"/>
                                  </p:stCondLst>
                                  <p:iterate type="wd">
                                    <p:tmPct val="100000"/>
                                  </p:iterate>
                                  <p:childTnLst>
                                    <p:set>
                                      <p:cBhvr>
                                        <p:cTn id="33" dur="1" fill="hold">
                                          <p:stCondLst>
                                            <p:cond delay="0"/>
                                          </p:stCondLst>
                                        </p:cTn>
                                        <p:tgtEl>
                                          <p:spTgt spid="6155"/>
                                        </p:tgtEl>
                                        <p:attrNameLst>
                                          <p:attrName>style.visibility</p:attrName>
                                        </p:attrNameLst>
                                      </p:cBhvr>
                                      <p:to>
                                        <p:strVal val="visible"/>
                                      </p:to>
                                    </p:set>
                                    <p:animEffect transition="in" filter="box(out)">
                                      <p:cBhvr>
                                        <p:cTn id="34" dur="300"/>
                                        <p:tgtEl>
                                          <p:spTgt spid="615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6156"/>
                                        </p:tgtEl>
                                        <p:attrNameLst>
                                          <p:attrName>style.visibility</p:attrName>
                                        </p:attrNameLst>
                                      </p:cBhvr>
                                      <p:to>
                                        <p:strVal val="visible"/>
                                      </p:to>
                                    </p:set>
                                    <p:anim calcmode="lin" valueType="num">
                                      <p:cBhvr additive="base">
                                        <p:cTn id="39" dur="500" fill="hold"/>
                                        <p:tgtEl>
                                          <p:spTgt spid="6156"/>
                                        </p:tgtEl>
                                        <p:attrNameLst>
                                          <p:attrName>ppt_x</p:attrName>
                                        </p:attrNameLst>
                                      </p:cBhvr>
                                      <p:tavLst>
                                        <p:tav tm="0">
                                          <p:val>
                                            <p:strVal val="1+#ppt_w/2"/>
                                          </p:val>
                                        </p:tav>
                                        <p:tav tm="100000">
                                          <p:val>
                                            <p:strVal val="#ppt_x"/>
                                          </p:val>
                                        </p:tav>
                                      </p:tavLst>
                                    </p:anim>
                                    <p:anim calcmode="lin" valueType="num">
                                      <p:cBhvr additive="base">
                                        <p:cTn id="40" dur="500" fill="hold"/>
                                        <p:tgtEl>
                                          <p:spTgt spid="6156"/>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2" fill="hold" grpId="0" nodeType="afterEffect">
                                  <p:stCondLst>
                                    <p:cond delay="1000"/>
                                  </p:stCondLst>
                                  <p:childTnLst>
                                    <p:set>
                                      <p:cBhvr>
                                        <p:cTn id="43" dur="1" fill="hold">
                                          <p:stCondLst>
                                            <p:cond delay="0"/>
                                          </p:stCondLst>
                                        </p:cTn>
                                        <p:tgtEl>
                                          <p:spTgt spid="6164"/>
                                        </p:tgtEl>
                                        <p:attrNameLst>
                                          <p:attrName>style.visibility</p:attrName>
                                        </p:attrNameLst>
                                      </p:cBhvr>
                                      <p:to>
                                        <p:strVal val="visible"/>
                                      </p:to>
                                    </p:set>
                                    <p:anim calcmode="lin" valueType="num">
                                      <p:cBhvr additive="base">
                                        <p:cTn id="44" dur="500" fill="hold"/>
                                        <p:tgtEl>
                                          <p:spTgt spid="6164"/>
                                        </p:tgtEl>
                                        <p:attrNameLst>
                                          <p:attrName>ppt_x</p:attrName>
                                        </p:attrNameLst>
                                      </p:cBhvr>
                                      <p:tavLst>
                                        <p:tav tm="0">
                                          <p:val>
                                            <p:strVal val="1+#ppt_w/2"/>
                                          </p:val>
                                        </p:tav>
                                        <p:tav tm="100000">
                                          <p:val>
                                            <p:strVal val="#ppt_x"/>
                                          </p:val>
                                        </p:tav>
                                      </p:tavLst>
                                    </p:anim>
                                    <p:anim calcmode="lin" valueType="num">
                                      <p:cBhvr additive="base">
                                        <p:cTn id="45" dur="500" fill="hold"/>
                                        <p:tgtEl>
                                          <p:spTgt spid="6164"/>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 presetClass="entr" presetSubtype="2" fill="hold" grpId="0" nodeType="afterEffect">
                                  <p:stCondLst>
                                    <p:cond delay="1000"/>
                                  </p:stCondLst>
                                  <p:childTnLst>
                                    <p:set>
                                      <p:cBhvr>
                                        <p:cTn id="48" dur="1" fill="hold">
                                          <p:stCondLst>
                                            <p:cond delay="0"/>
                                          </p:stCondLst>
                                        </p:cTn>
                                        <p:tgtEl>
                                          <p:spTgt spid="6163"/>
                                        </p:tgtEl>
                                        <p:attrNameLst>
                                          <p:attrName>style.visibility</p:attrName>
                                        </p:attrNameLst>
                                      </p:cBhvr>
                                      <p:to>
                                        <p:strVal val="visible"/>
                                      </p:to>
                                    </p:set>
                                    <p:anim calcmode="lin" valueType="num">
                                      <p:cBhvr additive="base">
                                        <p:cTn id="49" dur="500" fill="hold"/>
                                        <p:tgtEl>
                                          <p:spTgt spid="6163"/>
                                        </p:tgtEl>
                                        <p:attrNameLst>
                                          <p:attrName>ppt_x</p:attrName>
                                        </p:attrNameLst>
                                      </p:cBhvr>
                                      <p:tavLst>
                                        <p:tav tm="0">
                                          <p:val>
                                            <p:strVal val="1+#ppt_w/2"/>
                                          </p:val>
                                        </p:tav>
                                        <p:tav tm="100000">
                                          <p:val>
                                            <p:strVal val="#ppt_x"/>
                                          </p:val>
                                        </p:tav>
                                      </p:tavLst>
                                    </p:anim>
                                    <p:anim calcmode="lin" valueType="num">
                                      <p:cBhvr additive="base">
                                        <p:cTn id="50" dur="500" fill="hold"/>
                                        <p:tgtEl>
                                          <p:spTgt spid="616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6157"/>
                                        </p:tgtEl>
                                        <p:attrNameLst>
                                          <p:attrName>style.visibility</p:attrName>
                                        </p:attrNameLst>
                                      </p:cBhvr>
                                      <p:to>
                                        <p:strVal val="visible"/>
                                      </p:to>
                                    </p:set>
                                    <p:anim calcmode="lin" valueType="num">
                                      <p:cBhvr additive="base">
                                        <p:cTn id="55" dur="500" fill="hold"/>
                                        <p:tgtEl>
                                          <p:spTgt spid="6157"/>
                                        </p:tgtEl>
                                        <p:attrNameLst>
                                          <p:attrName>ppt_x</p:attrName>
                                        </p:attrNameLst>
                                      </p:cBhvr>
                                      <p:tavLst>
                                        <p:tav tm="0">
                                          <p:val>
                                            <p:strVal val="1+#ppt_w/2"/>
                                          </p:val>
                                        </p:tav>
                                        <p:tav tm="100000">
                                          <p:val>
                                            <p:strVal val="#ppt_x"/>
                                          </p:val>
                                        </p:tav>
                                      </p:tavLst>
                                    </p:anim>
                                    <p:anim calcmode="lin" valueType="num">
                                      <p:cBhvr additive="base">
                                        <p:cTn id="56" dur="500" fill="hold"/>
                                        <p:tgtEl>
                                          <p:spTgt spid="615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6158"/>
                                        </p:tgtEl>
                                        <p:attrNameLst>
                                          <p:attrName>style.visibility</p:attrName>
                                        </p:attrNameLst>
                                      </p:cBhvr>
                                      <p:to>
                                        <p:strVal val="visible"/>
                                      </p:to>
                                    </p:set>
                                    <p:anim calcmode="lin" valueType="num">
                                      <p:cBhvr additive="base">
                                        <p:cTn id="61" dur="500" fill="hold"/>
                                        <p:tgtEl>
                                          <p:spTgt spid="6158"/>
                                        </p:tgtEl>
                                        <p:attrNameLst>
                                          <p:attrName>ppt_x</p:attrName>
                                        </p:attrNameLst>
                                      </p:cBhvr>
                                      <p:tavLst>
                                        <p:tav tm="0">
                                          <p:val>
                                            <p:strVal val="1+#ppt_w/2"/>
                                          </p:val>
                                        </p:tav>
                                        <p:tav tm="100000">
                                          <p:val>
                                            <p:strVal val="#ppt_x"/>
                                          </p:val>
                                        </p:tav>
                                      </p:tavLst>
                                    </p:anim>
                                    <p:anim calcmode="lin" valueType="num">
                                      <p:cBhvr additive="base">
                                        <p:cTn id="62" dur="500" fill="hold"/>
                                        <p:tgtEl>
                                          <p:spTgt spid="61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utoUpdateAnimBg="0"/>
      <p:bldP spid="6155" grpId="0" autoUpdateAnimBg="0"/>
      <p:bldP spid="6156" grpId="0" autoUpdateAnimBg="0"/>
      <p:bldP spid="6157" grpId="0" autoUpdateAnimBg="0"/>
      <p:bldP spid="6158" grpId="0" autoUpdateAnimBg="0"/>
      <p:bldP spid="6153" grpId="0" autoUpdateAnimBg="0"/>
      <p:bldP spid="6163" grpId="0" autoUpdateAnimBg="0"/>
      <p:bldP spid="6164" grpId="0" autoUpdateAnimBg="0"/>
      <p:bldP spid="6172" grpId="0" autoUpdateAnimBg="0"/>
      <p:bldP spid="617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5</a:t>
            </a:r>
            <a:endParaRPr lang="pt-BR" dirty="0"/>
          </a:p>
        </p:txBody>
      </p:sp>
      <p:pic>
        <p:nvPicPr>
          <p:cNvPr id="4" name="Picture 12">
            <a:hlinkClick r:id="rId2"/>
          </p:cNvPr>
          <p:cNvPicPr>
            <a:picLocks noChangeAspect="1" noChangeArrowheads="1"/>
          </p:cNvPicPr>
          <p:nvPr/>
        </p:nvPicPr>
        <p:blipFill>
          <a:blip r:embed="rId3" cstate="print"/>
          <a:srcRect/>
          <a:stretch>
            <a:fillRect/>
          </a:stretch>
        </p:blipFill>
        <p:spPr bwMode="auto">
          <a:xfrm>
            <a:off x="1000100" y="1500174"/>
            <a:ext cx="7072362" cy="4286280"/>
          </a:xfrm>
          <a:prstGeom prst="rect">
            <a:avLst/>
          </a:prstGeom>
          <a:noFill/>
          <a:ln w="9525">
            <a:noFill/>
            <a:round/>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Text Box 6"/>
          <p:cNvSpPr txBox="1">
            <a:spLocks noChangeArrowheads="1"/>
          </p:cNvSpPr>
          <p:nvPr/>
        </p:nvSpPr>
        <p:spPr bwMode="auto">
          <a:xfrm>
            <a:off x="2319338" y="231775"/>
            <a:ext cx="45529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Diagramas de Energia</a:t>
            </a:r>
          </a:p>
        </p:txBody>
      </p:sp>
      <p:sp>
        <p:nvSpPr>
          <p:cNvPr id="8199" name="Text Box 7"/>
          <p:cNvSpPr txBox="1">
            <a:spLocks noChangeArrowheads="1"/>
          </p:cNvSpPr>
          <p:nvPr/>
        </p:nvSpPr>
        <p:spPr bwMode="auto">
          <a:xfrm>
            <a:off x="381000" y="1143000"/>
            <a:ext cx="8382000" cy="1190625"/>
          </a:xfrm>
          <a:prstGeom prst="rect">
            <a:avLst/>
          </a:prstGeom>
          <a:noFill/>
          <a:ln w="9525">
            <a:noFill/>
            <a:miter lim="800000"/>
            <a:headEnd/>
            <a:tailEnd/>
          </a:ln>
          <a:effectLst/>
        </p:spPr>
        <p:txBody>
          <a:bodyPr>
            <a:spAutoFit/>
          </a:bodyPr>
          <a:lstStyle/>
          <a:p>
            <a:pPr>
              <a:defRPr/>
            </a:pPr>
            <a:r>
              <a:rPr lang="pt-BR" sz="3600">
                <a:effectLst>
                  <a:outerShdw blurRad="38100" dist="38100" dir="2700000" algn="tl">
                    <a:srgbClr val="000000"/>
                  </a:outerShdw>
                </a:effectLst>
              </a:rPr>
              <a:t>Representa graficamente a variação da entalpia de uma transformação</a:t>
            </a:r>
          </a:p>
        </p:txBody>
      </p:sp>
      <p:sp>
        <p:nvSpPr>
          <p:cNvPr id="8200" name="Text Box 8"/>
          <p:cNvSpPr txBox="1">
            <a:spLocks noChangeArrowheads="1"/>
          </p:cNvSpPr>
          <p:nvPr/>
        </p:nvSpPr>
        <p:spPr bwMode="auto">
          <a:xfrm>
            <a:off x="2138363" y="2500313"/>
            <a:ext cx="48831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Diagrama para reações:</a:t>
            </a:r>
          </a:p>
        </p:txBody>
      </p:sp>
      <p:sp>
        <p:nvSpPr>
          <p:cNvPr id="8201" name="Text Box 9"/>
          <p:cNvSpPr txBox="1">
            <a:spLocks noChangeArrowheads="1"/>
          </p:cNvSpPr>
          <p:nvPr/>
        </p:nvSpPr>
        <p:spPr bwMode="auto">
          <a:xfrm>
            <a:off x="5292725" y="3860800"/>
            <a:ext cx="26225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Exotérmicas</a:t>
            </a:r>
          </a:p>
        </p:txBody>
      </p:sp>
      <p:sp>
        <p:nvSpPr>
          <p:cNvPr id="8204" name="AutoShape 12">
            <a:hlinkClick r:id="rId2" action="ppaction://hlinksldjump"/>
          </p:cNvPr>
          <p:cNvSpPr>
            <a:spLocks noChangeArrowheads="1"/>
          </p:cNvSpPr>
          <p:nvPr/>
        </p:nvSpPr>
        <p:spPr bwMode="auto">
          <a:xfrm>
            <a:off x="6324600" y="4800600"/>
            <a:ext cx="609600" cy="990600"/>
          </a:xfrm>
          <a:prstGeom prst="downArrow">
            <a:avLst>
              <a:gd name="adj1" fmla="val 50000"/>
              <a:gd name="adj2" fmla="val 40625"/>
            </a:avLst>
          </a:prstGeom>
          <a:solidFill>
            <a:schemeClr val="hlink"/>
          </a:solidFill>
          <a:ln w="9525">
            <a:solidFill>
              <a:schemeClr val="hlink"/>
            </a:solidFill>
            <a:miter lim="800000"/>
            <a:headEnd/>
            <a:tailEnd/>
          </a:ln>
        </p:spPr>
        <p:txBody>
          <a:bodyPr wrap="none" anchor="ctr">
            <a:spAutoFit/>
          </a:bodyPr>
          <a:lstStyle/>
          <a:p>
            <a:endParaRPr lang="pt-BR"/>
          </a:p>
        </p:txBody>
      </p:sp>
      <p:sp>
        <p:nvSpPr>
          <p:cNvPr id="8202" name="Text Box 10"/>
          <p:cNvSpPr txBox="1">
            <a:spLocks noChangeArrowheads="1"/>
          </p:cNvSpPr>
          <p:nvPr/>
        </p:nvSpPr>
        <p:spPr bwMode="auto">
          <a:xfrm>
            <a:off x="971550" y="3860800"/>
            <a:ext cx="29019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Endotérmicas</a:t>
            </a:r>
          </a:p>
        </p:txBody>
      </p:sp>
      <p:sp>
        <p:nvSpPr>
          <p:cNvPr id="8203" name="AutoShape 11">
            <a:hlinkClick r:id="rId3" action="ppaction://hlinksldjump"/>
          </p:cNvPr>
          <p:cNvSpPr>
            <a:spLocks noChangeArrowheads="1"/>
          </p:cNvSpPr>
          <p:nvPr/>
        </p:nvSpPr>
        <p:spPr bwMode="auto">
          <a:xfrm>
            <a:off x="2133600" y="4800600"/>
            <a:ext cx="609600" cy="990600"/>
          </a:xfrm>
          <a:prstGeom prst="downArrow">
            <a:avLst>
              <a:gd name="adj1" fmla="val 50000"/>
              <a:gd name="adj2" fmla="val 40625"/>
            </a:avLst>
          </a:prstGeom>
          <a:solidFill>
            <a:schemeClr val="hlink"/>
          </a:solidFill>
          <a:ln w="9525">
            <a:solidFill>
              <a:schemeClr val="hlink"/>
            </a:solidFill>
            <a:miter lim="800000"/>
            <a:headEnd/>
            <a:tailEnd/>
          </a:ln>
        </p:spPr>
        <p:txBody>
          <a:bodyPr wrap="none" anchor="ctr">
            <a:spAutoFit/>
          </a:bodyPr>
          <a:lstStyle/>
          <a:p>
            <a:endParaRPr lang="pt-BR"/>
          </a:p>
        </p:txBody>
      </p:sp>
      <p:sp>
        <p:nvSpPr>
          <p:cNvPr id="8205" name="Text Box 13"/>
          <p:cNvSpPr txBox="1">
            <a:spLocks noChangeArrowheads="1"/>
          </p:cNvSpPr>
          <p:nvPr/>
        </p:nvSpPr>
        <p:spPr bwMode="auto">
          <a:xfrm>
            <a:off x="1662113" y="5943600"/>
            <a:ext cx="1538287" cy="45720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sym typeface="Symbol" pitchFamily="18" charset="2"/>
              </a:rPr>
              <a:t>H &gt; 0 (+)</a:t>
            </a:r>
            <a:endParaRPr lang="pt-BR">
              <a:effectLst>
                <a:outerShdw blurRad="38100" dist="38100" dir="2700000" algn="tl">
                  <a:srgbClr val="000000"/>
                </a:outerShdw>
              </a:effectLst>
            </a:endParaRPr>
          </a:p>
        </p:txBody>
      </p:sp>
      <p:sp>
        <p:nvSpPr>
          <p:cNvPr id="8206" name="Text Box 14"/>
          <p:cNvSpPr txBox="1">
            <a:spLocks noChangeArrowheads="1"/>
          </p:cNvSpPr>
          <p:nvPr/>
        </p:nvSpPr>
        <p:spPr bwMode="auto">
          <a:xfrm>
            <a:off x="5902325" y="5943600"/>
            <a:ext cx="1466850" cy="45720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sym typeface="Symbol" pitchFamily="18" charset="2"/>
              </a:rPr>
              <a:t>H &lt; 0 (-)</a:t>
            </a:r>
            <a:endParaRPr lang="pt-BR">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animEffect transition="in" filter="dissolve">
                                      <p:cBhvr>
                                        <p:cTn id="7" dur="500"/>
                                        <p:tgtEl>
                                          <p:spTgt spid="819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200"/>
                                        </p:tgtEl>
                                        <p:attrNameLst>
                                          <p:attrName>style.visibility</p:attrName>
                                        </p:attrNameLst>
                                      </p:cBhvr>
                                      <p:to>
                                        <p:strVal val="visible"/>
                                      </p:to>
                                    </p:set>
                                    <p:animEffect transition="in" filter="blinds(horizontal)">
                                      <p:cBhvr>
                                        <p:cTn id="12" dur="500"/>
                                        <p:tgtEl>
                                          <p:spTgt spid="820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grpId="0" nodeType="clickEffect">
                                  <p:stCondLst>
                                    <p:cond delay="0"/>
                                  </p:stCondLst>
                                  <p:childTnLst>
                                    <p:set>
                                      <p:cBhvr>
                                        <p:cTn id="16" dur="1" fill="hold">
                                          <p:stCondLst>
                                            <p:cond delay="0"/>
                                          </p:stCondLst>
                                        </p:cTn>
                                        <p:tgtEl>
                                          <p:spTgt spid="8202"/>
                                        </p:tgtEl>
                                        <p:attrNameLst>
                                          <p:attrName>style.visibility</p:attrName>
                                        </p:attrNameLst>
                                      </p:cBhvr>
                                      <p:to>
                                        <p:strVal val="visible"/>
                                      </p:to>
                                    </p:set>
                                    <p:animEffect transition="in" filter="strips(upRight)">
                                      <p:cBhvr>
                                        <p:cTn id="17" dur="500"/>
                                        <p:tgtEl>
                                          <p:spTgt spid="8202"/>
                                        </p:tgtEl>
                                      </p:cBhvr>
                                    </p:animEffect>
                                  </p:childTnLst>
                                </p:cTn>
                              </p:par>
                            </p:childTnLst>
                          </p:cTn>
                        </p:par>
                        <p:par>
                          <p:cTn id="18" fill="hold">
                            <p:stCondLst>
                              <p:cond delay="500"/>
                            </p:stCondLst>
                            <p:childTnLst>
                              <p:par>
                                <p:cTn id="19" presetID="18" presetClass="entr" presetSubtype="3" fill="hold" grpId="0" nodeType="afterEffect">
                                  <p:stCondLst>
                                    <p:cond delay="0"/>
                                  </p:stCondLst>
                                  <p:childTnLst>
                                    <p:set>
                                      <p:cBhvr>
                                        <p:cTn id="20" dur="1" fill="hold">
                                          <p:stCondLst>
                                            <p:cond delay="0"/>
                                          </p:stCondLst>
                                        </p:cTn>
                                        <p:tgtEl>
                                          <p:spTgt spid="8203"/>
                                        </p:tgtEl>
                                        <p:attrNameLst>
                                          <p:attrName>style.visibility</p:attrName>
                                        </p:attrNameLst>
                                      </p:cBhvr>
                                      <p:to>
                                        <p:strVal val="visible"/>
                                      </p:to>
                                    </p:set>
                                    <p:animEffect transition="in" filter="strips(upRight)">
                                      <p:cBhvr>
                                        <p:cTn id="21" dur="500"/>
                                        <p:tgtEl>
                                          <p:spTgt spid="8203"/>
                                        </p:tgtEl>
                                      </p:cBhvr>
                                    </p:animEffect>
                                  </p:childTnLst>
                                </p:cTn>
                              </p:par>
                            </p:childTnLst>
                          </p:cTn>
                        </p:par>
                        <p:par>
                          <p:cTn id="22" fill="hold">
                            <p:stCondLst>
                              <p:cond delay="1000"/>
                            </p:stCondLst>
                            <p:childTnLst>
                              <p:par>
                                <p:cTn id="23" presetID="18" presetClass="entr" presetSubtype="3" fill="hold" grpId="0" nodeType="afterEffect">
                                  <p:stCondLst>
                                    <p:cond delay="0"/>
                                  </p:stCondLst>
                                  <p:childTnLst>
                                    <p:set>
                                      <p:cBhvr>
                                        <p:cTn id="24" dur="1" fill="hold">
                                          <p:stCondLst>
                                            <p:cond delay="0"/>
                                          </p:stCondLst>
                                        </p:cTn>
                                        <p:tgtEl>
                                          <p:spTgt spid="8205"/>
                                        </p:tgtEl>
                                        <p:attrNameLst>
                                          <p:attrName>style.visibility</p:attrName>
                                        </p:attrNameLst>
                                      </p:cBhvr>
                                      <p:to>
                                        <p:strVal val="visible"/>
                                      </p:to>
                                    </p:set>
                                    <p:animEffect transition="in" filter="strips(upRight)">
                                      <p:cBhvr>
                                        <p:cTn id="25" dur="500"/>
                                        <p:tgtEl>
                                          <p:spTgt spid="820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3" fill="hold" grpId="0" nodeType="clickEffect">
                                  <p:stCondLst>
                                    <p:cond delay="0"/>
                                  </p:stCondLst>
                                  <p:childTnLst>
                                    <p:set>
                                      <p:cBhvr>
                                        <p:cTn id="29" dur="1" fill="hold">
                                          <p:stCondLst>
                                            <p:cond delay="0"/>
                                          </p:stCondLst>
                                        </p:cTn>
                                        <p:tgtEl>
                                          <p:spTgt spid="8201"/>
                                        </p:tgtEl>
                                        <p:attrNameLst>
                                          <p:attrName>style.visibility</p:attrName>
                                        </p:attrNameLst>
                                      </p:cBhvr>
                                      <p:to>
                                        <p:strVal val="visible"/>
                                      </p:to>
                                    </p:set>
                                    <p:animEffect transition="in" filter="strips(upRight)">
                                      <p:cBhvr>
                                        <p:cTn id="30" dur="500"/>
                                        <p:tgtEl>
                                          <p:spTgt spid="8201"/>
                                        </p:tgtEl>
                                      </p:cBhvr>
                                    </p:animEffect>
                                  </p:childTnLst>
                                </p:cTn>
                              </p:par>
                            </p:childTnLst>
                          </p:cTn>
                        </p:par>
                        <p:par>
                          <p:cTn id="31" fill="hold">
                            <p:stCondLst>
                              <p:cond delay="500"/>
                            </p:stCondLst>
                            <p:childTnLst>
                              <p:par>
                                <p:cTn id="32" presetID="18" presetClass="entr" presetSubtype="3" fill="hold" grpId="0" nodeType="afterEffect">
                                  <p:stCondLst>
                                    <p:cond delay="0"/>
                                  </p:stCondLst>
                                  <p:childTnLst>
                                    <p:set>
                                      <p:cBhvr>
                                        <p:cTn id="33" dur="1" fill="hold">
                                          <p:stCondLst>
                                            <p:cond delay="0"/>
                                          </p:stCondLst>
                                        </p:cTn>
                                        <p:tgtEl>
                                          <p:spTgt spid="8204"/>
                                        </p:tgtEl>
                                        <p:attrNameLst>
                                          <p:attrName>style.visibility</p:attrName>
                                        </p:attrNameLst>
                                      </p:cBhvr>
                                      <p:to>
                                        <p:strVal val="visible"/>
                                      </p:to>
                                    </p:set>
                                    <p:animEffect transition="in" filter="strips(upRight)">
                                      <p:cBhvr>
                                        <p:cTn id="34" dur="500"/>
                                        <p:tgtEl>
                                          <p:spTgt spid="8204"/>
                                        </p:tgtEl>
                                      </p:cBhvr>
                                    </p:animEffect>
                                  </p:childTnLst>
                                </p:cTn>
                              </p:par>
                            </p:childTnLst>
                          </p:cTn>
                        </p:par>
                        <p:par>
                          <p:cTn id="35" fill="hold">
                            <p:stCondLst>
                              <p:cond delay="1000"/>
                            </p:stCondLst>
                            <p:childTnLst>
                              <p:par>
                                <p:cTn id="36" presetID="18" presetClass="entr" presetSubtype="3" fill="hold" grpId="0" nodeType="afterEffect">
                                  <p:stCondLst>
                                    <p:cond delay="0"/>
                                  </p:stCondLst>
                                  <p:childTnLst>
                                    <p:set>
                                      <p:cBhvr>
                                        <p:cTn id="37" dur="1" fill="hold">
                                          <p:stCondLst>
                                            <p:cond delay="0"/>
                                          </p:stCondLst>
                                        </p:cTn>
                                        <p:tgtEl>
                                          <p:spTgt spid="8206"/>
                                        </p:tgtEl>
                                        <p:attrNameLst>
                                          <p:attrName>style.visibility</p:attrName>
                                        </p:attrNameLst>
                                      </p:cBhvr>
                                      <p:to>
                                        <p:strVal val="visible"/>
                                      </p:to>
                                    </p:set>
                                    <p:animEffect transition="in" filter="strips(upRight)">
                                      <p:cBhvr>
                                        <p:cTn id="38" dur="500"/>
                                        <p:tgtEl>
                                          <p:spTgt spid="8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autoUpdateAnimBg="0"/>
      <p:bldP spid="8200" grpId="0" autoUpdateAnimBg="0"/>
      <p:bldP spid="8201" grpId="0" autoUpdateAnimBg="0"/>
      <p:bldP spid="8204" grpId="0" animBg="1"/>
      <p:bldP spid="8202" grpId="0" autoUpdateAnimBg="0"/>
      <p:bldP spid="8203" grpId="0" animBg="1"/>
      <p:bldP spid="8205" grpId="0" autoUpdateAnimBg="0"/>
      <p:bldP spid="8206"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2441575" y="260350"/>
            <a:ext cx="42608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Reação Endotérmica</a:t>
            </a:r>
          </a:p>
        </p:txBody>
      </p:sp>
      <p:grpSp>
        <p:nvGrpSpPr>
          <p:cNvPr id="2" name="Group 3"/>
          <p:cNvGrpSpPr>
            <a:grpSpLocks/>
          </p:cNvGrpSpPr>
          <p:nvPr/>
        </p:nvGrpSpPr>
        <p:grpSpPr bwMode="auto">
          <a:xfrm>
            <a:off x="4999038" y="3795713"/>
            <a:ext cx="3763962" cy="2681287"/>
            <a:chOff x="192" y="2151"/>
            <a:chExt cx="2371" cy="1689"/>
          </a:xfrm>
        </p:grpSpPr>
        <p:sp>
          <p:nvSpPr>
            <p:cNvPr id="18444" name="Line 4"/>
            <p:cNvSpPr>
              <a:spLocks noChangeShapeType="1"/>
            </p:cNvSpPr>
            <p:nvPr/>
          </p:nvSpPr>
          <p:spPr bwMode="auto">
            <a:xfrm>
              <a:off x="603" y="2151"/>
              <a:ext cx="0" cy="1557"/>
            </a:xfrm>
            <a:prstGeom prst="line">
              <a:avLst/>
            </a:prstGeom>
            <a:noFill/>
            <a:ln w="12700">
              <a:solidFill>
                <a:schemeClr val="tx1"/>
              </a:solidFill>
              <a:round/>
              <a:headEnd type="stealth" w="lg" len="lg"/>
              <a:tailEnd type="none" w="lg" len="lg"/>
            </a:ln>
          </p:spPr>
          <p:txBody>
            <a:bodyPr wrap="none" anchor="ctr">
              <a:spAutoFit/>
            </a:bodyPr>
            <a:lstStyle/>
            <a:p>
              <a:endParaRPr lang="pt-BR"/>
            </a:p>
          </p:txBody>
        </p:sp>
        <p:sp>
          <p:nvSpPr>
            <p:cNvPr id="18445" name="Line 5"/>
            <p:cNvSpPr>
              <a:spLocks noChangeShapeType="1"/>
            </p:cNvSpPr>
            <p:nvPr/>
          </p:nvSpPr>
          <p:spPr bwMode="auto">
            <a:xfrm>
              <a:off x="408" y="3552"/>
              <a:ext cx="1877" cy="0"/>
            </a:xfrm>
            <a:prstGeom prst="line">
              <a:avLst/>
            </a:prstGeom>
            <a:noFill/>
            <a:ln w="12700">
              <a:solidFill>
                <a:schemeClr val="tx1"/>
              </a:solidFill>
              <a:round/>
              <a:headEnd/>
              <a:tailEnd type="stealth" w="lg" len="lg"/>
            </a:ln>
          </p:spPr>
          <p:txBody>
            <a:bodyPr wrap="none" anchor="ctr">
              <a:spAutoFit/>
            </a:bodyPr>
            <a:lstStyle/>
            <a:p>
              <a:endParaRPr lang="pt-BR"/>
            </a:p>
          </p:txBody>
        </p:sp>
        <p:sp>
          <p:nvSpPr>
            <p:cNvPr id="18446" name="Line 6"/>
            <p:cNvSpPr>
              <a:spLocks noChangeShapeType="1"/>
            </p:cNvSpPr>
            <p:nvPr/>
          </p:nvSpPr>
          <p:spPr bwMode="auto">
            <a:xfrm>
              <a:off x="603" y="2462"/>
              <a:ext cx="1330" cy="0"/>
            </a:xfrm>
            <a:prstGeom prst="line">
              <a:avLst/>
            </a:prstGeom>
            <a:noFill/>
            <a:ln w="12700">
              <a:solidFill>
                <a:schemeClr val="hlink"/>
              </a:solidFill>
              <a:round/>
              <a:headEnd/>
              <a:tailEnd/>
            </a:ln>
          </p:spPr>
          <p:txBody>
            <a:bodyPr wrap="none" anchor="ctr">
              <a:spAutoFit/>
            </a:bodyPr>
            <a:lstStyle/>
            <a:p>
              <a:endParaRPr lang="pt-BR"/>
            </a:p>
          </p:txBody>
        </p:sp>
        <p:sp>
          <p:nvSpPr>
            <p:cNvPr id="18447" name="Line 7"/>
            <p:cNvSpPr>
              <a:spLocks noChangeShapeType="1"/>
            </p:cNvSpPr>
            <p:nvPr/>
          </p:nvSpPr>
          <p:spPr bwMode="auto">
            <a:xfrm>
              <a:off x="603" y="3202"/>
              <a:ext cx="133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spAutoFit/>
            </a:bodyPr>
            <a:lstStyle/>
            <a:p>
              <a:endParaRPr lang="pt-BR"/>
            </a:p>
          </p:txBody>
        </p:sp>
        <p:sp>
          <p:nvSpPr>
            <p:cNvPr id="18448" name="AutoShape 8"/>
            <p:cNvSpPr>
              <a:spLocks noChangeArrowheads="1"/>
            </p:cNvSpPr>
            <p:nvPr/>
          </p:nvSpPr>
          <p:spPr bwMode="auto">
            <a:xfrm rot="10800000">
              <a:off x="1738" y="2462"/>
              <a:ext cx="195" cy="740"/>
            </a:xfrm>
            <a:prstGeom prst="downArrow">
              <a:avLst>
                <a:gd name="adj1" fmla="val 50000"/>
                <a:gd name="adj2" fmla="val 94872"/>
              </a:avLst>
            </a:prstGeom>
            <a:noFill/>
            <a:ln w="12700">
              <a:solidFill>
                <a:schemeClr val="tx2"/>
              </a:solidFill>
              <a:miter lim="800000"/>
              <a:headEnd/>
              <a:tailEnd/>
            </a:ln>
          </p:spPr>
          <p:txBody>
            <a:bodyPr wrap="none" anchor="ctr">
              <a:spAutoFit/>
            </a:bodyPr>
            <a:lstStyle/>
            <a:p>
              <a:endParaRPr lang="pt-BR"/>
            </a:p>
          </p:txBody>
        </p:sp>
        <p:sp>
          <p:nvSpPr>
            <p:cNvPr id="41993" name="Text Box 9"/>
            <p:cNvSpPr txBox="1">
              <a:spLocks noChangeArrowheads="1"/>
            </p:cNvSpPr>
            <p:nvPr/>
          </p:nvSpPr>
          <p:spPr bwMode="auto">
            <a:xfrm>
              <a:off x="642" y="2160"/>
              <a:ext cx="863"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Produtos</a:t>
              </a:r>
            </a:p>
          </p:txBody>
        </p:sp>
        <p:sp>
          <p:nvSpPr>
            <p:cNvPr id="41994" name="Text Box 10"/>
            <p:cNvSpPr txBox="1">
              <a:spLocks noChangeArrowheads="1"/>
            </p:cNvSpPr>
            <p:nvPr/>
          </p:nvSpPr>
          <p:spPr bwMode="auto">
            <a:xfrm>
              <a:off x="1870" y="2696"/>
              <a:ext cx="684"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sym typeface="Symbol" pitchFamily="18" charset="2"/>
                </a:rPr>
                <a:t></a:t>
              </a:r>
              <a:r>
                <a:rPr lang="pt-BR">
                  <a:effectLst>
                    <a:outerShdw blurRad="38100" dist="38100" dir="2700000" algn="tl">
                      <a:srgbClr val="000000"/>
                    </a:outerShdw>
                  </a:effectLst>
                </a:rPr>
                <a:t>H &gt; 0</a:t>
              </a:r>
            </a:p>
          </p:txBody>
        </p:sp>
        <p:sp>
          <p:nvSpPr>
            <p:cNvPr id="41995" name="Text Box 11"/>
            <p:cNvSpPr txBox="1">
              <a:spLocks noChangeArrowheads="1"/>
            </p:cNvSpPr>
            <p:nvPr/>
          </p:nvSpPr>
          <p:spPr bwMode="auto">
            <a:xfrm>
              <a:off x="793" y="3552"/>
              <a:ext cx="1770"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Caminho da Reação</a:t>
              </a:r>
            </a:p>
          </p:txBody>
        </p:sp>
        <p:sp>
          <p:nvSpPr>
            <p:cNvPr id="41996" name="Text Box 12"/>
            <p:cNvSpPr txBox="1">
              <a:spLocks noChangeArrowheads="1"/>
            </p:cNvSpPr>
            <p:nvPr/>
          </p:nvSpPr>
          <p:spPr bwMode="auto">
            <a:xfrm>
              <a:off x="192" y="2271"/>
              <a:ext cx="265"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H</a:t>
              </a:r>
            </a:p>
          </p:txBody>
        </p:sp>
        <p:sp>
          <p:nvSpPr>
            <p:cNvPr id="41997" name="Text Box 13"/>
            <p:cNvSpPr txBox="1">
              <a:spLocks noChangeArrowheads="1"/>
            </p:cNvSpPr>
            <p:nvPr/>
          </p:nvSpPr>
          <p:spPr bwMode="auto">
            <a:xfrm>
              <a:off x="584" y="2880"/>
              <a:ext cx="948"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Reagentes</a:t>
              </a:r>
            </a:p>
          </p:txBody>
        </p:sp>
      </p:grpSp>
      <p:sp>
        <p:nvSpPr>
          <p:cNvPr id="41998" name="Text Box 14"/>
          <p:cNvSpPr txBox="1">
            <a:spLocks noChangeArrowheads="1"/>
          </p:cNvSpPr>
          <p:nvPr/>
        </p:nvSpPr>
        <p:spPr bwMode="auto">
          <a:xfrm>
            <a:off x="2524125" y="1835150"/>
            <a:ext cx="666750" cy="654050"/>
          </a:xfrm>
          <a:prstGeom prst="rect">
            <a:avLst/>
          </a:prstGeom>
          <a:solidFill>
            <a:schemeClr val="hlink"/>
          </a:solidFill>
          <a:ln w="12700">
            <a:solidFill>
              <a:schemeClr val="tx2"/>
            </a:solidFill>
            <a:miter lim="800000"/>
            <a:headEnd/>
            <a:tailEnd/>
          </a:ln>
          <a:effectLst/>
        </p:spPr>
        <p:txBody>
          <a:bodyPr anchor="ctr">
            <a:spAutoFit/>
          </a:bodyPr>
          <a:lstStyle/>
          <a:p>
            <a:pPr>
              <a:defRPr/>
            </a:pPr>
            <a:r>
              <a:rPr lang="pt-BR" sz="3600">
                <a:effectLst>
                  <a:outerShdw blurRad="38100" dist="38100" dir="2700000" algn="tl">
                    <a:srgbClr val="000000"/>
                  </a:outerShdw>
                </a:effectLst>
                <a:sym typeface="Symbol" pitchFamily="18" charset="2"/>
              </a:rPr>
              <a:t>R</a:t>
            </a:r>
            <a:endParaRPr lang="pt-BR" sz="3600">
              <a:effectLst>
                <a:outerShdw blurRad="38100" dist="38100" dir="2700000" algn="tl">
                  <a:srgbClr val="000000"/>
                </a:outerShdw>
              </a:effectLst>
            </a:endParaRPr>
          </a:p>
        </p:txBody>
      </p:sp>
      <p:sp>
        <p:nvSpPr>
          <p:cNvPr id="41999" name="Text Box 15"/>
          <p:cNvSpPr txBox="1">
            <a:spLocks noChangeArrowheads="1"/>
          </p:cNvSpPr>
          <p:nvPr/>
        </p:nvSpPr>
        <p:spPr bwMode="auto">
          <a:xfrm>
            <a:off x="5724525" y="1628775"/>
            <a:ext cx="1079500" cy="1079500"/>
          </a:xfrm>
          <a:prstGeom prst="rect">
            <a:avLst/>
          </a:prstGeom>
          <a:solidFill>
            <a:schemeClr val="hlink"/>
          </a:solidFill>
          <a:ln w="12700">
            <a:solidFill>
              <a:schemeClr val="tx2"/>
            </a:solidFill>
            <a:miter lim="800000"/>
            <a:headEnd/>
            <a:tailEnd/>
          </a:ln>
          <a:effectLst/>
        </p:spPr>
        <p:txBody>
          <a:bodyPr anchor="ctr"/>
          <a:lstStyle/>
          <a:p>
            <a:pPr>
              <a:defRPr/>
            </a:pPr>
            <a:r>
              <a:rPr lang="pt-BR" sz="3600">
                <a:effectLst>
                  <a:outerShdw blurRad="38100" dist="38100" dir="2700000" algn="tl">
                    <a:srgbClr val="000000"/>
                  </a:outerShdw>
                </a:effectLst>
              </a:rPr>
              <a:t>P</a:t>
            </a:r>
          </a:p>
        </p:txBody>
      </p:sp>
      <p:sp>
        <p:nvSpPr>
          <p:cNvPr id="42000" name="AutoShape 16"/>
          <p:cNvSpPr>
            <a:spLocks noChangeArrowheads="1"/>
          </p:cNvSpPr>
          <p:nvPr/>
        </p:nvSpPr>
        <p:spPr bwMode="auto">
          <a:xfrm>
            <a:off x="3743325" y="1843088"/>
            <a:ext cx="1524000" cy="609600"/>
          </a:xfrm>
          <a:prstGeom prst="rightArrow">
            <a:avLst>
              <a:gd name="adj1" fmla="val 50000"/>
              <a:gd name="adj2" fmla="val 62500"/>
            </a:avLst>
          </a:prstGeom>
          <a:solidFill>
            <a:schemeClr val="tx2"/>
          </a:solidFill>
          <a:ln w="12700">
            <a:solidFill>
              <a:schemeClr val="tx2"/>
            </a:solidFill>
            <a:miter lim="800000"/>
            <a:headEnd/>
            <a:tailEnd/>
          </a:ln>
        </p:spPr>
        <p:txBody>
          <a:bodyPr wrap="none" anchor="ctr">
            <a:spAutoFit/>
          </a:bodyPr>
          <a:lstStyle/>
          <a:p>
            <a:endParaRPr lang="pt-BR"/>
          </a:p>
        </p:txBody>
      </p:sp>
      <p:sp>
        <p:nvSpPr>
          <p:cNvPr id="42001" name="AutoShape 17"/>
          <p:cNvSpPr>
            <a:spLocks noChangeArrowheads="1"/>
          </p:cNvSpPr>
          <p:nvPr/>
        </p:nvSpPr>
        <p:spPr bwMode="auto">
          <a:xfrm flipV="1">
            <a:off x="3052763" y="2133600"/>
            <a:ext cx="1447800" cy="1371600"/>
          </a:xfrm>
          <a:custGeom>
            <a:avLst/>
            <a:gdLst>
              <a:gd name="T0" fmla="*/ 1239277 w 21600"/>
              <a:gd name="T1" fmla="*/ 204216 h 21600"/>
              <a:gd name="T2" fmla="*/ 731407 w 21600"/>
              <a:gd name="T3" fmla="*/ 171450 h 21600"/>
              <a:gd name="T4" fmla="*/ 981555 w 21600"/>
              <a:gd name="T5" fmla="*/ 445008 h 21600"/>
              <a:gd name="T6" fmla="*/ 1628775 w 21600"/>
              <a:gd name="T7" fmla="*/ 685800 h 21600"/>
              <a:gd name="T8" fmla="*/ 1266825 w 21600"/>
              <a:gd name="T9" fmla="*/ 1028700 h 21600"/>
              <a:gd name="T10" fmla="*/ 904875 w 21600"/>
              <a:gd name="T11" fmla="*/ 6858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46"/>
                  <a:pt x="13827" y="5441"/>
                  <a:pt x="10875" y="5400"/>
                </a:cubicBezTo>
                <a:lnTo>
                  <a:pt x="10950" y="1"/>
                </a:lnTo>
                <a:cubicBezTo>
                  <a:pt x="16855" y="83"/>
                  <a:pt x="21599" y="4893"/>
                  <a:pt x="21600" y="10799"/>
                </a:cubicBezTo>
                <a:lnTo>
                  <a:pt x="21600" y="10800"/>
                </a:lnTo>
                <a:lnTo>
                  <a:pt x="24300" y="10800"/>
                </a:lnTo>
                <a:lnTo>
                  <a:pt x="18900" y="16200"/>
                </a:lnTo>
                <a:lnTo>
                  <a:pt x="13500" y="10800"/>
                </a:lnTo>
                <a:lnTo>
                  <a:pt x="16200" y="10800"/>
                </a:lnTo>
                <a:close/>
              </a:path>
            </a:pathLst>
          </a:custGeom>
          <a:solidFill>
            <a:srgbClr val="FF3300"/>
          </a:solidFill>
          <a:ln w="12700">
            <a:solidFill>
              <a:schemeClr val="tx2"/>
            </a:solidFill>
            <a:miter lim="800000"/>
            <a:headEnd/>
            <a:tailEnd/>
          </a:ln>
        </p:spPr>
        <p:txBody>
          <a:bodyPr anchor="ctr">
            <a:spAutoFit/>
          </a:bodyPr>
          <a:lstStyle/>
          <a:p>
            <a:endParaRPr lang="pt-BR"/>
          </a:p>
        </p:txBody>
      </p:sp>
      <p:sp>
        <p:nvSpPr>
          <p:cNvPr id="42002" name="Text Box 18"/>
          <p:cNvSpPr txBox="1">
            <a:spLocks noChangeArrowheads="1"/>
          </p:cNvSpPr>
          <p:nvPr/>
        </p:nvSpPr>
        <p:spPr bwMode="auto">
          <a:xfrm>
            <a:off x="1620838" y="3040063"/>
            <a:ext cx="1870075" cy="654050"/>
          </a:xfrm>
          <a:prstGeom prst="rect">
            <a:avLst/>
          </a:prstGeom>
          <a:solidFill>
            <a:schemeClr val="hlink"/>
          </a:solidFill>
          <a:ln w="12700">
            <a:solidFill>
              <a:schemeClr val="tx2"/>
            </a:solidFill>
            <a:miter lim="800000"/>
            <a:headEnd/>
            <a:tailEnd/>
          </a:ln>
          <a:effectLst/>
        </p:spPr>
        <p:txBody>
          <a:bodyPr anchor="ctr">
            <a:spAutoFit/>
          </a:bodyPr>
          <a:lstStyle/>
          <a:p>
            <a:pPr>
              <a:defRPr/>
            </a:pPr>
            <a:r>
              <a:rPr lang="pt-BR" sz="3600">
                <a:effectLst>
                  <a:outerShdw blurRad="38100" dist="38100" dir="2700000" algn="tl">
                    <a:srgbClr val="000000"/>
                  </a:outerShdw>
                </a:effectLst>
                <a:sym typeface="Symbol" pitchFamily="18" charset="2"/>
              </a:rPr>
              <a:t>Energia</a:t>
            </a:r>
            <a:endParaRPr lang="pt-BR" sz="3600">
              <a:effectLst>
                <a:outerShdw blurRad="38100" dist="38100" dir="2700000" algn="tl">
                  <a:srgbClr val="000000"/>
                </a:outerShdw>
              </a:effectLst>
            </a:endParaRPr>
          </a:p>
        </p:txBody>
      </p:sp>
      <p:sp>
        <p:nvSpPr>
          <p:cNvPr id="42003" name="Text Box 19"/>
          <p:cNvSpPr txBox="1">
            <a:spLocks noChangeArrowheads="1"/>
          </p:cNvSpPr>
          <p:nvPr/>
        </p:nvSpPr>
        <p:spPr bwMode="auto">
          <a:xfrm>
            <a:off x="381000" y="4149725"/>
            <a:ext cx="3405182"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 H</a:t>
            </a:r>
            <a:r>
              <a:rPr lang="pt-BR" sz="3600" baseline="-25000" dirty="0">
                <a:effectLst>
                  <a:outerShdw blurRad="38100" dist="38100" dir="2700000" algn="tl">
                    <a:srgbClr val="000000"/>
                  </a:outerShdw>
                </a:effectLst>
              </a:rPr>
              <a:t>P</a:t>
            </a:r>
            <a:r>
              <a:rPr lang="pt-BR" sz="3600" dirty="0">
                <a:effectLst>
                  <a:outerShdw blurRad="38100" dist="38100" dir="2700000" algn="tl">
                    <a:srgbClr val="000000"/>
                  </a:outerShdw>
                </a:effectLst>
              </a:rPr>
              <a:t> - H</a:t>
            </a:r>
            <a:r>
              <a:rPr lang="pt-BR" sz="3600" baseline="-25000" dirty="0">
                <a:effectLst>
                  <a:outerShdw blurRad="38100" dist="38100" dir="2700000" algn="tl">
                    <a:srgbClr val="000000"/>
                  </a:outerShdw>
                </a:effectLst>
              </a:rPr>
              <a:t>R</a:t>
            </a:r>
            <a:endParaRPr lang="pt-BR" sz="3600" dirty="0">
              <a:effectLst>
                <a:outerShdw blurRad="38100" dist="38100" dir="2700000" algn="tl">
                  <a:srgbClr val="000000"/>
                </a:outerShdw>
              </a:effectLst>
            </a:endParaRPr>
          </a:p>
        </p:txBody>
      </p:sp>
      <p:sp>
        <p:nvSpPr>
          <p:cNvPr id="42004" name="Text Box 20"/>
          <p:cNvSpPr txBox="1">
            <a:spLocks noChangeArrowheads="1"/>
          </p:cNvSpPr>
          <p:nvPr/>
        </p:nvSpPr>
        <p:spPr bwMode="auto">
          <a:xfrm>
            <a:off x="381000" y="5013325"/>
            <a:ext cx="2119298"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&gt; 0</a:t>
            </a:r>
          </a:p>
        </p:txBody>
      </p:sp>
      <p:sp>
        <p:nvSpPr>
          <p:cNvPr id="42005" name="Text Box 21"/>
          <p:cNvSpPr txBox="1">
            <a:spLocks noChangeArrowheads="1"/>
          </p:cNvSpPr>
          <p:nvPr/>
        </p:nvSpPr>
        <p:spPr bwMode="auto">
          <a:xfrm>
            <a:off x="381000" y="5876925"/>
            <a:ext cx="1206500" cy="654050"/>
          </a:xfrm>
          <a:prstGeom prst="rect">
            <a:avLst/>
          </a:prstGeom>
          <a:solidFill>
            <a:schemeClr val="hlink"/>
          </a:solidFill>
          <a:ln w="12700">
            <a:solidFill>
              <a:schemeClr val="tx2"/>
            </a:solidFill>
            <a:miter lim="800000"/>
            <a:headEnd/>
            <a:tailEnd/>
          </a:ln>
          <a:effectLst/>
        </p:spPr>
        <p:txBody>
          <a:bodyPr wrap="none" anchor="ctr">
            <a:spAutoFit/>
          </a:bodyPr>
          <a:lstStyle/>
          <a:p>
            <a:pPr>
              <a:defRPr/>
            </a:pPr>
            <a:r>
              <a:rPr lang="pt-BR" sz="3600">
                <a:effectLst>
                  <a:outerShdw blurRad="38100" dist="38100" dir="2700000" algn="tl">
                    <a:srgbClr val="000000"/>
                  </a:outerShdw>
                </a:effectLst>
                <a:sym typeface="Symbol" pitchFamily="18" charset="2"/>
              </a:rPr>
              <a:t></a:t>
            </a:r>
            <a:r>
              <a:rPr lang="pt-BR" sz="3600">
                <a:effectLst>
                  <a:outerShdw blurRad="38100" dist="38100" dir="2700000" algn="tl">
                    <a:srgbClr val="000000"/>
                  </a:outerShdw>
                </a:effectLst>
              </a:rPr>
              <a:t>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998"/>
                                        </p:tgtEl>
                                        <p:attrNameLst>
                                          <p:attrName>style.visibility</p:attrName>
                                        </p:attrNameLst>
                                      </p:cBhvr>
                                      <p:to>
                                        <p:strVal val="visible"/>
                                      </p:to>
                                    </p:set>
                                    <p:animEffect transition="in" filter="dissolve">
                                      <p:cBhvr>
                                        <p:cTn id="7" dur="500"/>
                                        <p:tgtEl>
                                          <p:spTgt spid="4199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2000"/>
                                        </p:tgtEl>
                                        <p:attrNameLst>
                                          <p:attrName>style.visibility</p:attrName>
                                        </p:attrNameLst>
                                      </p:cBhvr>
                                      <p:to>
                                        <p:strVal val="visible"/>
                                      </p:to>
                                    </p:set>
                                    <p:animEffect transition="in" filter="dissolve">
                                      <p:cBhvr>
                                        <p:cTn id="11" dur="500"/>
                                        <p:tgtEl>
                                          <p:spTgt spid="42000"/>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1999"/>
                                        </p:tgtEl>
                                        <p:attrNameLst>
                                          <p:attrName>style.visibility</p:attrName>
                                        </p:attrNameLst>
                                      </p:cBhvr>
                                      <p:to>
                                        <p:strVal val="visible"/>
                                      </p:to>
                                    </p:set>
                                    <p:animEffect transition="in" filter="dissolve">
                                      <p:cBhvr>
                                        <p:cTn id="15" dur="500"/>
                                        <p:tgtEl>
                                          <p:spTgt spid="4199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2002"/>
                                        </p:tgtEl>
                                        <p:attrNameLst>
                                          <p:attrName>style.visibility</p:attrName>
                                        </p:attrNameLst>
                                      </p:cBhvr>
                                      <p:to>
                                        <p:strVal val="visible"/>
                                      </p:to>
                                    </p:set>
                                    <p:animEffect transition="in" filter="dissolve">
                                      <p:cBhvr>
                                        <p:cTn id="20" dur="500"/>
                                        <p:tgtEl>
                                          <p:spTgt spid="4200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2001"/>
                                        </p:tgtEl>
                                        <p:attrNameLst>
                                          <p:attrName>style.visibility</p:attrName>
                                        </p:attrNameLst>
                                      </p:cBhvr>
                                      <p:to>
                                        <p:strVal val="visible"/>
                                      </p:to>
                                    </p:set>
                                    <p:animEffect transition="in" filter="dissolve">
                                      <p:cBhvr>
                                        <p:cTn id="25" dur="500"/>
                                        <p:tgtEl>
                                          <p:spTgt spid="42001"/>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2003"/>
                                        </p:tgtEl>
                                        <p:attrNameLst>
                                          <p:attrName>style.visibility</p:attrName>
                                        </p:attrNameLst>
                                      </p:cBhvr>
                                      <p:to>
                                        <p:strVal val="visible"/>
                                      </p:to>
                                    </p:set>
                                    <p:animEffect transition="in" filter="dissolve">
                                      <p:cBhvr>
                                        <p:cTn id="30" dur="500"/>
                                        <p:tgtEl>
                                          <p:spTgt spid="42003"/>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42004"/>
                                        </p:tgtEl>
                                        <p:attrNameLst>
                                          <p:attrName>style.visibility</p:attrName>
                                        </p:attrNameLst>
                                      </p:cBhvr>
                                      <p:to>
                                        <p:strVal val="visible"/>
                                      </p:to>
                                    </p:set>
                                    <p:animEffect transition="in" filter="dissolve">
                                      <p:cBhvr>
                                        <p:cTn id="35" dur="500"/>
                                        <p:tgtEl>
                                          <p:spTgt spid="42004"/>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42005"/>
                                        </p:tgtEl>
                                        <p:attrNameLst>
                                          <p:attrName>style.visibility</p:attrName>
                                        </p:attrNameLst>
                                      </p:cBhvr>
                                      <p:to>
                                        <p:strVal val="visible"/>
                                      </p:to>
                                    </p:set>
                                    <p:animEffect transition="in" filter="dissolve">
                                      <p:cBhvr>
                                        <p:cTn id="40" dur="500"/>
                                        <p:tgtEl>
                                          <p:spTgt spid="42005"/>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dissolve">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8" grpId="0" animBg="1" autoUpdateAnimBg="0"/>
      <p:bldP spid="41999" grpId="0" animBg="1" autoUpdateAnimBg="0"/>
      <p:bldP spid="42000" grpId="0" animBg="1"/>
      <p:bldP spid="42001" grpId="0" animBg="1"/>
      <p:bldP spid="42002" grpId="0" animBg="1" autoUpdateAnimBg="0"/>
      <p:bldP spid="42003" grpId="0" animBg="1" autoUpdateAnimBg="0"/>
      <p:bldP spid="42004" grpId="0" animBg="1" autoUpdateAnimBg="0"/>
      <p:bldP spid="42005" grpId="0" animBg="1"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2608263" y="231775"/>
            <a:ext cx="39814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Reação Exotérmica</a:t>
            </a:r>
          </a:p>
        </p:txBody>
      </p:sp>
      <p:sp>
        <p:nvSpPr>
          <p:cNvPr id="43011" name="Text Box 3"/>
          <p:cNvSpPr txBox="1">
            <a:spLocks noChangeArrowheads="1"/>
          </p:cNvSpPr>
          <p:nvPr/>
        </p:nvSpPr>
        <p:spPr bwMode="auto">
          <a:xfrm>
            <a:off x="5776913" y="1766888"/>
            <a:ext cx="666750" cy="654050"/>
          </a:xfrm>
          <a:prstGeom prst="rect">
            <a:avLst/>
          </a:prstGeom>
          <a:solidFill>
            <a:schemeClr val="hlink"/>
          </a:solidFill>
          <a:ln w="12700">
            <a:solidFill>
              <a:schemeClr val="tx2"/>
            </a:solidFill>
            <a:miter lim="800000"/>
            <a:headEnd/>
            <a:tailEnd/>
          </a:ln>
          <a:effectLst/>
        </p:spPr>
        <p:txBody>
          <a:bodyPr anchor="ctr">
            <a:spAutoFit/>
          </a:bodyPr>
          <a:lstStyle/>
          <a:p>
            <a:pPr>
              <a:defRPr/>
            </a:pPr>
            <a:r>
              <a:rPr lang="pt-BR" sz="3600">
                <a:effectLst>
                  <a:outerShdw blurRad="38100" dist="38100" dir="2700000" algn="tl">
                    <a:srgbClr val="000000"/>
                  </a:outerShdw>
                </a:effectLst>
                <a:sym typeface="Symbol" pitchFamily="18" charset="2"/>
              </a:rPr>
              <a:t>P</a:t>
            </a:r>
            <a:endParaRPr lang="pt-BR" sz="3600">
              <a:effectLst>
                <a:outerShdw blurRad="38100" dist="38100" dir="2700000" algn="tl">
                  <a:srgbClr val="000000"/>
                </a:outerShdw>
              </a:effectLst>
            </a:endParaRPr>
          </a:p>
        </p:txBody>
      </p:sp>
      <p:sp>
        <p:nvSpPr>
          <p:cNvPr id="43012" name="Text Box 4"/>
          <p:cNvSpPr txBox="1">
            <a:spLocks noChangeArrowheads="1"/>
          </p:cNvSpPr>
          <p:nvPr/>
        </p:nvSpPr>
        <p:spPr bwMode="auto">
          <a:xfrm>
            <a:off x="2051050" y="1524000"/>
            <a:ext cx="1079500" cy="1079500"/>
          </a:xfrm>
          <a:prstGeom prst="rect">
            <a:avLst/>
          </a:prstGeom>
          <a:solidFill>
            <a:schemeClr val="hlink"/>
          </a:solidFill>
          <a:ln w="12700">
            <a:solidFill>
              <a:schemeClr val="tx2"/>
            </a:solidFill>
            <a:miter lim="800000"/>
            <a:headEnd/>
            <a:tailEnd/>
          </a:ln>
          <a:effectLst/>
        </p:spPr>
        <p:txBody>
          <a:bodyPr anchor="ctr"/>
          <a:lstStyle/>
          <a:p>
            <a:pPr>
              <a:defRPr/>
            </a:pPr>
            <a:r>
              <a:rPr lang="pt-BR" sz="3600">
                <a:effectLst>
                  <a:outerShdw blurRad="38100" dist="38100" dir="2700000" algn="tl">
                    <a:srgbClr val="000000"/>
                  </a:outerShdw>
                </a:effectLst>
              </a:rPr>
              <a:t>R</a:t>
            </a:r>
          </a:p>
        </p:txBody>
      </p:sp>
      <p:sp>
        <p:nvSpPr>
          <p:cNvPr id="43013" name="AutoShape 5"/>
          <p:cNvSpPr>
            <a:spLocks noChangeArrowheads="1"/>
          </p:cNvSpPr>
          <p:nvPr/>
        </p:nvSpPr>
        <p:spPr bwMode="auto">
          <a:xfrm>
            <a:off x="3776663" y="1636713"/>
            <a:ext cx="1524000" cy="609600"/>
          </a:xfrm>
          <a:prstGeom prst="rightArrow">
            <a:avLst>
              <a:gd name="adj1" fmla="val 50000"/>
              <a:gd name="adj2" fmla="val 62500"/>
            </a:avLst>
          </a:prstGeom>
          <a:solidFill>
            <a:schemeClr val="tx2"/>
          </a:solidFill>
          <a:ln w="12700">
            <a:solidFill>
              <a:schemeClr val="tx2"/>
            </a:solidFill>
            <a:miter lim="800000"/>
            <a:headEnd/>
            <a:tailEnd/>
          </a:ln>
        </p:spPr>
        <p:txBody>
          <a:bodyPr wrap="none" anchor="ctr">
            <a:spAutoFit/>
          </a:bodyPr>
          <a:lstStyle/>
          <a:p>
            <a:endParaRPr lang="pt-BR"/>
          </a:p>
        </p:txBody>
      </p:sp>
      <p:sp>
        <p:nvSpPr>
          <p:cNvPr id="43014" name="AutoShape 6"/>
          <p:cNvSpPr>
            <a:spLocks noChangeArrowheads="1"/>
          </p:cNvSpPr>
          <p:nvPr/>
        </p:nvSpPr>
        <p:spPr bwMode="auto">
          <a:xfrm>
            <a:off x="3090863" y="2170113"/>
            <a:ext cx="1447800" cy="1371600"/>
          </a:xfrm>
          <a:custGeom>
            <a:avLst/>
            <a:gdLst>
              <a:gd name="T0" fmla="*/ 1239277 w 21600"/>
              <a:gd name="T1" fmla="*/ 204216 h 21600"/>
              <a:gd name="T2" fmla="*/ 731407 w 21600"/>
              <a:gd name="T3" fmla="*/ 171450 h 21600"/>
              <a:gd name="T4" fmla="*/ 981555 w 21600"/>
              <a:gd name="T5" fmla="*/ 445008 h 21600"/>
              <a:gd name="T6" fmla="*/ 1628775 w 21600"/>
              <a:gd name="T7" fmla="*/ 685800 h 21600"/>
              <a:gd name="T8" fmla="*/ 1266825 w 21600"/>
              <a:gd name="T9" fmla="*/ 1028700 h 21600"/>
              <a:gd name="T10" fmla="*/ 904875 w 21600"/>
              <a:gd name="T11" fmla="*/ 6858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46"/>
                  <a:pt x="13827" y="5441"/>
                  <a:pt x="10875" y="5400"/>
                </a:cubicBezTo>
                <a:lnTo>
                  <a:pt x="10950" y="1"/>
                </a:lnTo>
                <a:cubicBezTo>
                  <a:pt x="16855" y="83"/>
                  <a:pt x="21599" y="4893"/>
                  <a:pt x="21600" y="10799"/>
                </a:cubicBezTo>
                <a:lnTo>
                  <a:pt x="21600" y="10800"/>
                </a:lnTo>
                <a:lnTo>
                  <a:pt x="24300" y="10800"/>
                </a:lnTo>
                <a:lnTo>
                  <a:pt x="18900" y="16200"/>
                </a:lnTo>
                <a:lnTo>
                  <a:pt x="13500" y="10800"/>
                </a:lnTo>
                <a:lnTo>
                  <a:pt x="16200" y="10800"/>
                </a:lnTo>
                <a:close/>
              </a:path>
            </a:pathLst>
          </a:custGeom>
          <a:solidFill>
            <a:srgbClr val="FF3300"/>
          </a:solidFill>
          <a:ln w="12700">
            <a:solidFill>
              <a:schemeClr val="tx2"/>
            </a:solidFill>
            <a:miter lim="800000"/>
            <a:headEnd/>
            <a:tailEnd/>
          </a:ln>
        </p:spPr>
        <p:txBody>
          <a:bodyPr anchor="ctr">
            <a:spAutoFit/>
          </a:bodyPr>
          <a:lstStyle/>
          <a:p>
            <a:endParaRPr lang="pt-BR"/>
          </a:p>
        </p:txBody>
      </p:sp>
      <p:sp>
        <p:nvSpPr>
          <p:cNvPr id="43015" name="Text Box 7"/>
          <p:cNvSpPr txBox="1">
            <a:spLocks noChangeArrowheads="1"/>
          </p:cNvSpPr>
          <p:nvPr/>
        </p:nvSpPr>
        <p:spPr bwMode="auto">
          <a:xfrm>
            <a:off x="3311525" y="3303588"/>
            <a:ext cx="1960563" cy="654050"/>
          </a:xfrm>
          <a:prstGeom prst="rect">
            <a:avLst/>
          </a:prstGeom>
          <a:solidFill>
            <a:schemeClr val="hlink"/>
          </a:solidFill>
          <a:ln w="12700">
            <a:solidFill>
              <a:schemeClr val="tx2"/>
            </a:solidFill>
            <a:miter lim="800000"/>
            <a:headEnd/>
            <a:tailEnd/>
          </a:ln>
          <a:effectLst/>
        </p:spPr>
        <p:txBody>
          <a:bodyPr anchor="ctr">
            <a:spAutoFit/>
          </a:bodyPr>
          <a:lstStyle/>
          <a:p>
            <a:pPr>
              <a:defRPr/>
            </a:pPr>
            <a:r>
              <a:rPr lang="pt-BR" sz="3600">
                <a:effectLst>
                  <a:outerShdw blurRad="38100" dist="38100" dir="2700000" algn="tl">
                    <a:srgbClr val="000000"/>
                  </a:outerShdw>
                </a:effectLst>
                <a:sym typeface="Symbol" pitchFamily="18" charset="2"/>
              </a:rPr>
              <a:t>Energia</a:t>
            </a:r>
            <a:endParaRPr lang="pt-BR" sz="3600">
              <a:effectLst>
                <a:outerShdw blurRad="38100" dist="38100" dir="2700000" algn="tl">
                  <a:srgbClr val="000000"/>
                </a:outerShdw>
              </a:effectLst>
            </a:endParaRPr>
          </a:p>
        </p:txBody>
      </p:sp>
      <p:sp>
        <p:nvSpPr>
          <p:cNvPr id="43016" name="Text Box 8"/>
          <p:cNvSpPr txBox="1">
            <a:spLocks noChangeArrowheads="1"/>
          </p:cNvSpPr>
          <p:nvPr/>
        </p:nvSpPr>
        <p:spPr bwMode="auto">
          <a:xfrm>
            <a:off x="381000" y="4076700"/>
            <a:ext cx="3047992"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 H</a:t>
            </a:r>
            <a:r>
              <a:rPr lang="pt-BR" sz="3600" baseline="-25000" dirty="0">
                <a:effectLst>
                  <a:outerShdw blurRad="38100" dist="38100" dir="2700000" algn="tl">
                    <a:srgbClr val="000000"/>
                  </a:outerShdw>
                </a:effectLst>
              </a:rPr>
              <a:t>P</a:t>
            </a:r>
            <a:r>
              <a:rPr lang="pt-BR" sz="3600" dirty="0">
                <a:effectLst>
                  <a:outerShdw blurRad="38100" dist="38100" dir="2700000" algn="tl">
                    <a:srgbClr val="000000"/>
                  </a:outerShdw>
                </a:effectLst>
              </a:rPr>
              <a:t> - H</a:t>
            </a:r>
            <a:r>
              <a:rPr lang="pt-BR" sz="3600" baseline="-25000" dirty="0">
                <a:effectLst>
                  <a:outerShdw blurRad="38100" dist="38100" dir="2700000" algn="tl">
                    <a:srgbClr val="000000"/>
                  </a:outerShdw>
                </a:effectLst>
              </a:rPr>
              <a:t>R</a:t>
            </a:r>
            <a:endParaRPr lang="pt-BR" sz="3600" dirty="0">
              <a:effectLst>
                <a:outerShdw blurRad="38100" dist="38100" dir="2700000" algn="tl">
                  <a:srgbClr val="000000"/>
                </a:outerShdw>
              </a:effectLst>
            </a:endParaRPr>
          </a:p>
        </p:txBody>
      </p:sp>
      <p:sp>
        <p:nvSpPr>
          <p:cNvPr id="43017" name="Text Box 9"/>
          <p:cNvSpPr txBox="1">
            <a:spLocks noChangeArrowheads="1"/>
          </p:cNvSpPr>
          <p:nvPr/>
        </p:nvSpPr>
        <p:spPr bwMode="auto">
          <a:xfrm>
            <a:off x="381000" y="4941888"/>
            <a:ext cx="1976422"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&lt; 0</a:t>
            </a:r>
          </a:p>
        </p:txBody>
      </p:sp>
      <p:sp>
        <p:nvSpPr>
          <p:cNvPr id="43018" name="Text Box 10"/>
          <p:cNvSpPr txBox="1">
            <a:spLocks noChangeArrowheads="1"/>
          </p:cNvSpPr>
          <p:nvPr/>
        </p:nvSpPr>
        <p:spPr bwMode="auto">
          <a:xfrm>
            <a:off x="381000" y="5876925"/>
            <a:ext cx="1333480"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a:t>
            </a:r>
          </a:p>
        </p:txBody>
      </p:sp>
      <p:grpSp>
        <p:nvGrpSpPr>
          <p:cNvPr id="2" name="Group 11"/>
          <p:cNvGrpSpPr>
            <a:grpSpLocks/>
          </p:cNvGrpSpPr>
          <p:nvPr/>
        </p:nvGrpSpPr>
        <p:grpSpPr bwMode="auto">
          <a:xfrm>
            <a:off x="4999038" y="3795713"/>
            <a:ext cx="3763962" cy="2681287"/>
            <a:chOff x="3197" y="2391"/>
            <a:chExt cx="2371" cy="1689"/>
          </a:xfrm>
        </p:grpSpPr>
        <p:sp>
          <p:nvSpPr>
            <p:cNvPr id="19468" name="Line 12"/>
            <p:cNvSpPr>
              <a:spLocks noChangeShapeType="1"/>
            </p:cNvSpPr>
            <p:nvPr/>
          </p:nvSpPr>
          <p:spPr bwMode="auto">
            <a:xfrm>
              <a:off x="3608" y="2391"/>
              <a:ext cx="0" cy="1557"/>
            </a:xfrm>
            <a:prstGeom prst="line">
              <a:avLst/>
            </a:prstGeom>
            <a:noFill/>
            <a:ln w="12700">
              <a:solidFill>
                <a:schemeClr val="tx1"/>
              </a:solidFill>
              <a:round/>
              <a:headEnd type="stealth" w="lg" len="lg"/>
              <a:tailEnd type="none" w="lg" len="lg"/>
            </a:ln>
          </p:spPr>
          <p:txBody>
            <a:bodyPr wrap="none" anchor="ctr">
              <a:spAutoFit/>
            </a:bodyPr>
            <a:lstStyle/>
            <a:p>
              <a:endParaRPr lang="pt-BR"/>
            </a:p>
          </p:txBody>
        </p:sp>
        <p:sp>
          <p:nvSpPr>
            <p:cNvPr id="19469" name="Line 13"/>
            <p:cNvSpPr>
              <a:spLocks noChangeShapeType="1"/>
            </p:cNvSpPr>
            <p:nvPr/>
          </p:nvSpPr>
          <p:spPr bwMode="auto">
            <a:xfrm>
              <a:off x="3413" y="3792"/>
              <a:ext cx="1877" cy="0"/>
            </a:xfrm>
            <a:prstGeom prst="line">
              <a:avLst/>
            </a:prstGeom>
            <a:noFill/>
            <a:ln w="12700">
              <a:solidFill>
                <a:schemeClr val="tx1"/>
              </a:solidFill>
              <a:round/>
              <a:headEnd/>
              <a:tailEnd type="stealth" w="lg" len="lg"/>
            </a:ln>
          </p:spPr>
          <p:txBody>
            <a:bodyPr wrap="none" anchor="ctr">
              <a:spAutoFit/>
            </a:bodyPr>
            <a:lstStyle/>
            <a:p>
              <a:endParaRPr lang="pt-BR"/>
            </a:p>
          </p:txBody>
        </p:sp>
        <p:sp>
          <p:nvSpPr>
            <p:cNvPr id="19470" name="Line 14"/>
            <p:cNvSpPr>
              <a:spLocks noChangeShapeType="1"/>
            </p:cNvSpPr>
            <p:nvPr/>
          </p:nvSpPr>
          <p:spPr bwMode="auto">
            <a:xfrm>
              <a:off x="3608" y="2702"/>
              <a:ext cx="1330" cy="0"/>
            </a:xfrm>
            <a:prstGeom prst="line">
              <a:avLst/>
            </a:prstGeom>
            <a:noFill/>
            <a:ln w="12700">
              <a:solidFill>
                <a:schemeClr val="hlink"/>
              </a:solidFill>
              <a:round/>
              <a:headEnd/>
              <a:tailEnd/>
            </a:ln>
          </p:spPr>
          <p:txBody>
            <a:bodyPr wrap="none" anchor="ctr">
              <a:spAutoFit/>
            </a:bodyPr>
            <a:lstStyle/>
            <a:p>
              <a:endParaRPr lang="pt-BR"/>
            </a:p>
          </p:txBody>
        </p:sp>
        <p:sp>
          <p:nvSpPr>
            <p:cNvPr id="19471" name="Line 15"/>
            <p:cNvSpPr>
              <a:spLocks noChangeShapeType="1"/>
            </p:cNvSpPr>
            <p:nvPr/>
          </p:nvSpPr>
          <p:spPr bwMode="auto">
            <a:xfrm>
              <a:off x="3608" y="3442"/>
              <a:ext cx="133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spAutoFit/>
            </a:bodyPr>
            <a:lstStyle/>
            <a:p>
              <a:endParaRPr lang="pt-BR"/>
            </a:p>
          </p:txBody>
        </p:sp>
        <p:sp>
          <p:nvSpPr>
            <p:cNvPr id="19472" name="AutoShape 16"/>
            <p:cNvSpPr>
              <a:spLocks noChangeArrowheads="1"/>
            </p:cNvSpPr>
            <p:nvPr/>
          </p:nvSpPr>
          <p:spPr bwMode="auto">
            <a:xfrm>
              <a:off x="4743" y="2702"/>
              <a:ext cx="195" cy="740"/>
            </a:xfrm>
            <a:prstGeom prst="downArrow">
              <a:avLst>
                <a:gd name="adj1" fmla="val 50000"/>
                <a:gd name="adj2" fmla="val 94872"/>
              </a:avLst>
            </a:prstGeom>
            <a:noFill/>
            <a:ln w="12700">
              <a:solidFill>
                <a:schemeClr val="tx2"/>
              </a:solidFill>
              <a:miter lim="800000"/>
              <a:headEnd/>
              <a:tailEnd/>
            </a:ln>
          </p:spPr>
          <p:txBody>
            <a:bodyPr wrap="none" anchor="ctr">
              <a:spAutoFit/>
            </a:bodyPr>
            <a:lstStyle/>
            <a:p>
              <a:endParaRPr lang="pt-BR"/>
            </a:p>
          </p:txBody>
        </p:sp>
        <p:sp>
          <p:nvSpPr>
            <p:cNvPr id="43025" name="Text Box 17"/>
            <p:cNvSpPr txBox="1">
              <a:spLocks noChangeArrowheads="1"/>
            </p:cNvSpPr>
            <p:nvPr/>
          </p:nvSpPr>
          <p:spPr bwMode="auto">
            <a:xfrm>
              <a:off x="3696" y="3168"/>
              <a:ext cx="863" cy="288"/>
            </a:xfrm>
            <a:prstGeom prst="rect">
              <a:avLst/>
            </a:prstGeom>
            <a:noFill/>
            <a:ln w="9525">
              <a:noFill/>
              <a:miter lim="800000"/>
              <a:headEnd/>
              <a:tailEnd/>
            </a:ln>
            <a:effectLst/>
          </p:spPr>
          <p:txBody>
            <a:bodyPr wrap="none">
              <a:spAutoFit/>
            </a:bodyPr>
            <a:lstStyle/>
            <a:p>
              <a:pPr>
                <a:defRPr/>
              </a:pPr>
              <a:r>
                <a:rPr lang="pt-BR" dirty="0">
                  <a:effectLst>
                    <a:outerShdw blurRad="38100" dist="38100" dir="2700000" algn="tl">
                      <a:srgbClr val="000000"/>
                    </a:outerShdw>
                  </a:effectLst>
                </a:rPr>
                <a:t>Produtos</a:t>
              </a:r>
            </a:p>
          </p:txBody>
        </p:sp>
        <p:sp>
          <p:nvSpPr>
            <p:cNvPr id="43026" name="Text Box 18"/>
            <p:cNvSpPr txBox="1">
              <a:spLocks noChangeArrowheads="1"/>
            </p:cNvSpPr>
            <p:nvPr/>
          </p:nvSpPr>
          <p:spPr bwMode="auto">
            <a:xfrm>
              <a:off x="4875" y="2936"/>
              <a:ext cx="684"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sym typeface="Symbol" pitchFamily="18" charset="2"/>
                </a:rPr>
                <a:t></a:t>
              </a:r>
              <a:r>
                <a:rPr lang="pt-BR">
                  <a:effectLst>
                    <a:outerShdw blurRad="38100" dist="38100" dir="2700000" algn="tl">
                      <a:srgbClr val="000000"/>
                    </a:outerShdw>
                  </a:effectLst>
                </a:rPr>
                <a:t>H &lt; 0</a:t>
              </a:r>
            </a:p>
          </p:txBody>
        </p:sp>
        <p:sp>
          <p:nvSpPr>
            <p:cNvPr id="43027" name="Text Box 19"/>
            <p:cNvSpPr txBox="1">
              <a:spLocks noChangeArrowheads="1"/>
            </p:cNvSpPr>
            <p:nvPr/>
          </p:nvSpPr>
          <p:spPr bwMode="auto">
            <a:xfrm>
              <a:off x="3798" y="3792"/>
              <a:ext cx="1770"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Caminho da Reação</a:t>
              </a:r>
            </a:p>
          </p:txBody>
        </p:sp>
        <p:sp>
          <p:nvSpPr>
            <p:cNvPr id="43028" name="Text Box 20"/>
            <p:cNvSpPr txBox="1">
              <a:spLocks noChangeArrowheads="1"/>
            </p:cNvSpPr>
            <p:nvPr/>
          </p:nvSpPr>
          <p:spPr bwMode="auto">
            <a:xfrm>
              <a:off x="3197" y="2511"/>
              <a:ext cx="265"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H</a:t>
              </a:r>
            </a:p>
          </p:txBody>
        </p:sp>
        <p:sp>
          <p:nvSpPr>
            <p:cNvPr id="43029" name="Text Box 21"/>
            <p:cNvSpPr txBox="1">
              <a:spLocks noChangeArrowheads="1"/>
            </p:cNvSpPr>
            <p:nvPr/>
          </p:nvSpPr>
          <p:spPr bwMode="auto">
            <a:xfrm>
              <a:off x="3656" y="2400"/>
              <a:ext cx="948" cy="28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Reagentes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3012"/>
                                        </p:tgtEl>
                                        <p:attrNameLst>
                                          <p:attrName>style.visibility</p:attrName>
                                        </p:attrNameLst>
                                      </p:cBhvr>
                                      <p:to>
                                        <p:strVal val="visible"/>
                                      </p:to>
                                    </p:set>
                                    <p:animEffect transition="in" filter="dissolve">
                                      <p:cBhvr>
                                        <p:cTn id="7" dur="500"/>
                                        <p:tgtEl>
                                          <p:spTgt spid="4301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3013"/>
                                        </p:tgtEl>
                                        <p:attrNameLst>
                                          <p:attrName>style.visibility</p:attrName>
                                        </p:attrNameLst>
                                      </p:cBhvr>
                                      <p:to>
                                        <p:strVal val="visible"/>
                                      </p:to>
                                    </p:set>
                                    <p:animEffect transition="in" filter="dissolve">
                                      <p:cBhvr>
                                        <p:cTn id="11" dur="500"/>
                                        <p:tgtEl>
                                          <p:spTgt spid="43013"/>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3011"/>
                                        </p:tgtEl>
                                        <p:attrNameLst>
                                          <p:attrName>style.visibility</p:attrName>
                                        </p:attrNameLst>
                                      </p:cBhvr>
                                      <p:to>
                                        <p:strVal val="visible"/>
                                      </p:to>
                                    </p:set>
                                    <p:animEffect transition="in" filter="dissolve">
                                      <p:cBhvr>
                                        <p:cTn id="15" dur="500"/>
                                        <p:tgtEl>
                                          <p:spTgt spid="4301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3015"/>
                                        </p:tgtEl>
                                        <p:attrNameLst>
                                          <p:attrName>style.visibility</p:attrName>
                                        </p:attrNameLst>
                                      </p:cBhvr>
                                      <p:to>
                                        <p:strVal val="visible"/>
                                      </p:to>
                                    </p:set>
                                    <p:animEffect transition="in" filter="dissolve">
                                      <p:cBhvr>
                                        <p:cTn id="20" dur="500"/>
                                        <p:tgtEl>
                                          <p:spTgt spid="4301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3014"/>
                                        </p:tgtEl>
                                        <p:attrNameLst>
                                          <p:attrName>style.visibility</p:attrName>
                                        </p:attrNameLst>
                                      </p:cBhvr>
                                      <p:to>
                                        <p:strVal val="visible"/>
                                      </p:to>
                                    </p:set>
                                    <p:animEffect transition="in" filter="dissolve">
                                      <p:cBhvr>
                                        <p:cTn id="25" dur="500"/>
                                        <p:tgtEl>
                                          <p:spTgt spid="43014"/>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3016"/>
                                        </p:tgtEl>
                                        <p:attrNameLst>
                                          <p:attrName>style.visibility</p:attrName>
                                        </p:attrNameLst>
                                      </p:cBhvr>
                                      <p:to>
                                        <p:strVal val="visible"/>
                                      </p:to>
                                    </p:set>
                                    <p:animEffect transition="in" filter="dissolve">
                                      <p:cBhvr>
                                        <p:cTn id="30" dur="500"/>
                                        <p:tgtEl>
                                          <p:spTgt spid="43016"/>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43017"/>
                                        </p:tgtEl>
                                        <p:attrNameLst>
                                          <p:attrName>style.visibility</p:attrName>
                                        </p:attrNameLst>
                                      </p:cBhvr>
                                      <p:to>
                                        <p:strVal val="visible"/>
                                      </p:to>
                                    </p:set>
                                    <p:animEffect transition="in" filter="dissolve">
                                      <p:cBhvr>
                                        <p:cTn id="35" dur="500"/>
                                        <p:tgtEl>
                                          <p:spTgt spid="43017"/>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43018"/>
                                        </p:tgtEl>
                                        <p:attrNameLst>
                                          <p:attrName>style.visibility</p:attrName>
                                        </p:attrNameLst>
                                      </p:cBhvr>
                                      <p:to>
                                        <p:strVal val="visible"/>
                                      </p:to>
                                    </p:set>
                                    <p:animEffect transition="in" filter="dissolve">
                                      <p:cBhvr>
                                        <p:cTn id="40" dur="500"/>
                                        <p:tgtEl>
                                          <p:spTgt spid="43018"/>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dissolve">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animBg="1" autoUpdateAnimBg="0"/>
      <p:bldP spid="43012" grpId="0" animBg="1" autoUpdateAnimBg="0"/>
      <p:bldP spid="43013" grpId="0" animBg="1"/>
      <p:bldP spid="43014" grpId="0" animBg="1"/>
      <p:bldP spid="43015" grpId="0" animBg="1" autoUpdateAnimBg="0"/>
      <p:bldP spid="43016" grpId="0" animBg="1" autoUpdateAnimBg="0"/>
      <p:bldP spid="43017" grpId="0" animBg="1" autoUpdateAnimBg="0"/>
      <p:bldP spid="43018" grpId="0" animBg="1"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319338" y="231775"/>
            <a:ext cx="45529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Diagramas de Energia</a:t>
            </a:r>
          </a:p>
        </p:txBody>
      </p:sp>
      <p:sp>
        <p:nvSpPr>
          <p:cNvPr id="9222" name="Text Box 6"/>
          <p:cNvSpPr txBox="1">
            <a:spLocks noChangeArrowheads="1"/>
          </p:cNvSpPr>
          <p:nvPr/>
        </p:nvSpPr>
        <p:spPr bwMode="auto">
          <a:xfrm>
            <a:off x="5435600" y="1347788"/>
            <a:ext cx="29019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Endotérmicas</a:t>
            </a:r>
          </a:p>
        </p:txBody>
      </p:sp>
      <p:grpSp>
        <p:nvGrpSpPr>
          <p:cNvPr id="2" name="Group 45"/>
          <p:cNvGrpSpPr>
            <a:grpSpLocks/>
          </p:cNvGrpSpPr>
          <p:nvPr/>
        </p:nvGrpSpPr>
        <p:grpSpPr bwMode="auto">
          <a:xfrm>
            <a:off x="1500166" y="2285992"/>
            <a:ext cx="6270625" cy="4068762"/>
            <a:chOff x="252" y="2151"/>
            <a:chExt cx="2146" cy="1579"/>
          </a:xfrm>
        </p:grpSpPr>
        <p:sp>
          <p:nvSpPr>
            <p:cNvPr id="20486" name="Line 22"/>
            <p:cNvSpPr>
              <a:spLocks noChangeShapeType="1"/>
            </p:cNvSpPr>
            <p:nvPr/>
          </p:nvSpPr>
          <p:spPr bwMode="auto">
            <a:xfrm>
              <a:off x="603" y="2151"/>
              <a:ext cx="0" cy="1557"/>
            </a:xfrm>
            <a:prstGeom prst="line">
              <a:avLst/>
            </a:prstGeom>
            <a:noFill/>
            <a:ln w="12700">
              <a:solidFill>
                <a:schemeClr val="tx1"/>
              </a:solidFill>
              <a:round/>
              <a:headEnd type="stealth" w="lg" len="lg"/>
              <a:tailEnd type="none" w="lg" len="lg"/>
            </a:ln>
          </p:spPr>
          <p:txBody>
            <a:bodyPr wrap="none" anchor="ctr">
              <a:spAutoFit/>
            </a:bodyPr>
            <a:lstStyle/>
            <a:p>
              <a:endParaRPr lang="pt-BR"/>
            </a:p>
          </p:txBody>
        </p:sp>
        <p:sp>
          <p:nvSpPr>
            <p:cNvPr id="20487" name="Line 23"/>
            <p:cNvSpPr>
              <a:spLocks noChangeShapeType="1"/>
            </p:cNvSpPr>
            <p:nvPr/>
          </p:nvSpPr>
          <p:spPr bwMode="auto">
            <a:xfrm>
              <a:off x="408" y="3552"/>
              <a:ext cx="1877" cy="0"/>
            </a:xfrm>
            <a:prstGeom prst="line">
              <a:avLst/>
            </a:prstGeom>
            <a:noFill/>
            <a:ln w="12700">
              <a:solidFill>
                <a:schemeClr val="tx1"/>
              </a:solidFill>
              <a:round/>
              <a:headEnd/>
              <a:tailEnd type="stealth" w="lg" len="lg"/>
            </a:ln>
          </p:spPr>
          <p:txBody>
            <a:bodyPr wrap="none" anchor="ctr">
              <a:spAutoFit/>
            </a:bodyPr>
            <a:lstStyle/>
            <a:p>
              <a:endParaRPr lang="pt-BR"/>
            </a:p>
          </p:txBody>
        </p:sp>
        <p:sp>
          <p:nvSpPr>
            <p:cNvPr id="20488" name="Line 24"/>
            <p:cNvSpPr>
              <a:spLocks noChangeShapeType="1"/>
            </p:cNvSpPr>
            <p:nvPr/>
          </p:nvSpPr>
          <p:spPr bwMode="auto">
            <a:xfrm>
              <a:off x="603" y="2462"/>
              <a:ext cx="1330" cy="0"/>
            </a:xfrm>
            <a:prstGeom prst="line">
              <a:avLst/>
            </a:prstGeom>
            <a:noFill/>
            <a:ln w="12700">
              <a:solidFill>
                <a:schemeClr val="hlink"/>
              </a:solidFill>
              <a:round/>
              <a:headEnd/>
              <a:tailEnd/>
            </a:ln>
          </p:spPr>
          <p:txBody>
            <a:bodyPr wrap="none" anchor="ctr">
              <a:spAutoFit/>
            </a:bodyPr>
            <a:lstStyle/>
            <a:p>
              <a:endParaRPr lang="pt-BR"/>
            </a:p>
          </p:txBody>
        </p:sp>
        <p:sp>
          <p:nvSpPr>
            <p:cNvPr id="20489" name="Line 25"/>
            <p:cNvSpPr>
              <a:spLocks noChangeShapeType="1"/>
            </p:cNvSpPr>
            <p:nvPr/>
          </p:nvSpPr>
          <p:spPr bwMode="auto">
            <a:xfrm>
              <a:off x="603" y="3202"/>
              <a:ext cx="133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spAutoFit/>
            </a:bodyPr>
            <a:lstStyle/>
            <a:p>
              <a:endParaRPr lang="pt-BR"/>
            </a:p>
          </p:txBody>
        </p:sp>
        <p:sp>
          <p:nvSpPr>
            <p:cNvPr id="20490" name="AutoShape 26"/>
            <p:cNvSpPr>
              <a:spLocks noChangeArrowheads="1"/>
            </p:cNvSpPr>
            <p:nvPr/>
          </p:nvSpPr>
          <p:spPr bwMode="auto">
            <a:xfrm rot="10800000">
              <a:off x="1738" y="2462"/>
              <a:ext cx="195" cy="740"/>
            </a:xfrm>
            <a:prstGeom prst="downArrow">
              <a:avLst>
                <a:gd name="adj1" fmla="val 50000"/>
                <a:gd name="adj2" fmla="val 94872"/>
              </a:avLst>
            </a:prstGeom>
            <a:noFill/>
            <a:ln w="12700">
              <a:solidFill>
                <a:schemeClr val="tx2"/>
              </a:solidFill>
              <a:miter lim="800000"/>
              <a:headEnd/>
              <a:tailEnd/>
            </a:ln>
          </p:spPr>
          <p:txBody>
            <a:bodyPr wrap="none" anchor="ctr">
              <a:spAutoFit/>
            </a:bodyPr>
            <a:lstStyle/>
            <a:p>
              <a:endParaRPr lang="pt-BR"/>
            </a:p>
          </p:txBody>
        </p:sp>
        <p:sp>
          <p:nvSpPr>
            <p:cNvPr id="9243" name="Text Box 27"/>
            <p:cNvSpPr txBox="1">
              <a:spLocks noChangeArrowheads="1"/>
            </p:cNvSpPr>
            <p:nvPr/>
          </p:nvSpPr>
          <p:spPr bwMode="auto">
            <a:xfrm>
              <a:off x="839" y="2160"/>
              <a:ext cx="469" cy="17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Produtos</a:t>
              </a:r>
            </a:p>
          </p:txBody>
        </p:sp>
        <p:sp>
          <p:nvSpPr>
            <p:cNvPr id="9244" name="Text Box 28"/>
            <p:cNvSpPr txBox="1">
              <a:spLocks noChangeArrowheads="1"/>
            </p:cNvSpPr>
            <p:nvPr/>
          </p:nvSpPr>
          <p:spPr bwMode="auto">
            <a:xfrm>
              <a:off x="2026" y="2696"/>
              <a:ext cx="372" cy="17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sym typeface="Symbol" pitchFamily="18" charset="2"/>
                </a:rPr>
                <a:t></a:t>
              </a:r>
              <a:r>
                <a:rPr lang="pt-BR">
                  <a:effectLst>
                    <a:outerShdw blurRad="38100" dist="38100" dir="2700000" algn="tl">
                      <a:srgbClr val="000000"/>
                    </a:outerShdw>
                  </a:effectLst>
                </a:rPr>
                <a:t>H &gt; 0</a:t>
              </a:r>
            </a:p>
          </p:txBody>
        </p:sp>
        <p:sp>
          <p:nvSpPr>
            <p:cNvPr id="9245" name="Text Box 29"/>
            <p:cNvSpPr txBox="1">
              <a:spLocks noChangeArrowheads="1"/>
            </p:cNvSpPr>
            <p:nvPr/>
          </p:nvSpPr>
          <p:spPr bwMode="auto">
            <a:xfrm>
              <a:off x="1196" y="3552"/>
              <a:ext cx="962" cy="17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Caminho da Reação</a:t>
              </a:r>
            </a:p>
          </p:txBody>
        </p:sp>
        <p:sp>
          <p:nvSpPr>
            <p:cNvPr id="9246" name="Text Box 30"/>
            <p:cNvSpPr txBox="1">
              <a:spLocks noChangeArrowheads="1"/>
            </p:cNvSpPr>
            <p:nvPr/>
          </p:nvSpPr>
          <p:spPr bwMode="auto">
            <a:xfrm>
              <a:off x="252" y="2271"/>
              <a:ext cx="144" cy="178"/>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H</a:t>
              </a:r>
            </a:p>
          </p:txBody>
        </p:sp>
        <p:sp>
          <p:nvSpPr>
            <p:cNvPr id="9258" name="Text Box 42"/>
            <p:cNvSpPr txBox="1">
              <a:spLocks noChangeArrowheads="1"/>
            </p:cNvSpPr>
            <p:nvPr/>
          </p:nvSpPr>
          <p:spPr bwMode="auto">
            <a:xfrm>
              <a:off x="800" y="2880"/>
              <a:ext cx="515" cy="177"/>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Reagentes</a:t>
              </a:r>
            </a:p>
          </p:txBody>
        </p:sp>
      </p:grpSp>
      <p:sp>
        <p:nvSpPr>
          <p:cNvPr id="9263" name="Text Box 47"/>
          <p:cNvSpPr txBox="1">
            <a:spLocks noChangeArrowheads="1"/>
          </p:cNvSpPr>
          <p:nvPr/>
        </p:nvSpPr>
        <p:spPr bwMode="auto">
          <a:xfrm>
            <a:off x="1403350" y="1335088"/>
            <a:ext cx="3097212"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 H</a:t>
            </a:r>
            <a:r>
              <a:rPr lang="pt-BR" sz="3600" baseline="-25000" dirty="0">
                <a:effectLst>
                  <a:outerShdw blurRad="38100" dist="38100" dir="2700000" algn="tl">
                    <a:srgbClr val="000000"/>
                  </a:outerShdw>
                </a:effectLst>
              </a:rPr>
              <a:t>P</a:t>
            </a:r>
            <a:r>
              <a:rPr lang="pt-BR" sz="3600" dirty="0">
                <a:effectLst>
                  <a:outerShdw blurRad="38100" dist="38100" dir="2700000" algn="tl">
                    <a:srgbClr val="000000"/>
                  </a:outerShdw>
                </a:effectLst>
              </a:rPr>
              <a:t> - H</a:t>
            </a:r>
            <a:r>
              <a:rPr lang="pt-BR" sz="3600" baseline="-25000" dirty="0">
                <a:effectLst>
                  <a:outerShdw blurRad="38100" dist="38100" dir="2700000" algn="tl">
                    <a:srgbClr val="000000"/>
                  </a:outerShdw>
                </a:effectLst>
              </a:rPr>
              <a:t>R</a:t>
            </a:r>
            <a:endParaRPr lang="pt-BR" sz="3600" dirty="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263"/>
                                        </p:tgtEl>
                                        <p:attrNameLst>
                                          <p:attrName>style.visibility</p:attrName>
                                        </p:attrNameLst>
                                      </p:cBhvr>
                                      <p:to>
                                        <p:strVal val="visible"/>
                                      </p:to>
                                    </p:set>
                                    <p:animEffect transition="in" filter="barn(inVertical)">
                                      <p:cBhvr>
                                        <p:cTn id="7" dur="500"/>
                                        <p:tgtEl>
                                          <p:spTgt spid="926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92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3" presetClass="entr" presetSubtype="288"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4/3*#ppt_w"/>
                                          </p:val>
                                        </p:tav>
                                        <p:tav tm="100000">
                                          <p:val>
                                            <p:strVal val="#ppt_w"/>
                                          </p:val>
                                        </p:tav>
                                      </p:tavLst>
                                    </p:anim>
                                    <p:anim calcmode="lin" valueType="num">
                                      <p:cBhvr>
                                        <p:cTn id="17"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utoUpdateAnimBg="0"/>
      <p:bldP spid="9263" grpId="0" animBg="1"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0" y="381000"/>
            <a:ext cx="3095625" cy="45720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Diagramas de Energia</a:t>
            </a:r>
          </a:p>
        </p:txBody>
      </p:sp>
      <p:sp>
        <p:nvSpPr>
          <p:cNvPr id="39940" name="Text Box 4"/>
          <p:cNvSpPr txBox="1">
            <a:spLocks noChangeArrowheads="1"/>
          </p:cNvSpPr>
          <p:nvPr/>
        </p:nvSpPr>
        <p:spPr bwMode="auto">
          <a:xfrm>
            <a:off x="3121025" y="1347788"/>
            <a:ext cx="29019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Endotérmicas</a:t>
            </a:r>
          </a:p>
        </p:txBody>
      </p:sp>
      <p:grpSp>
        <p:nvGrpSpPr>
          <p:cNvPr id="2" name="Group 6"/>
          <p:cNvGrpSpPr>
            <a:grpSpLocks/>
          </p:cNvGrpSpPr>
          <p:nvPr/>
        </p:nvGrpSpPr>
        <p:grpSpPr bwMode="auto">
          <a:xfrm>
            <a:off x="906463" y="1981200"/>
            <a:ext cx="7331075" cy="4400550"/>
            <a:chOff x="348" y="2151"/>
            <a:chExt cx="2532" cy="1563"/>
          </a:xfrm>
        </p:grpSpPr>
        <p:sp>
          <p:nvSpPr>
            <p:cNvPr id="21509" name="Line 7"/>
            <p:cNvSpPr>
              <a:spLocks noChangeShapeType="1"/>
            </p:cNvSpPr>
            <p:nvPr/>
          </p:nvSpPr>
          <p:spPr bwMode="auto">
            <a:xfrm>
              <a:off x="603" y="2151"/>
              <a:ext cx="0" cy="1557"/>
            </a:xfrm>
            <a:prstGeom prst="line">
              <a:avLst/>
            </a:prstGeom>
            <a:noFill/>
            <a:ln w="12700">
              <a:solidFill>
                <a:schemeClr val="tx1"/>
              </a:solidFill>
              <a:round/>
              <a:headEnd type="stealth" w="lg" len="lg"/>
              <a:tailEnd type="none" w="lg" len="lg"/>
            </a:ln>
          </p:spPr>
          <p:txBody>
            <a:bodyPr wrap="none" anchor="ctr">
              <a:spAutoFit/>
            </a:bodyPr>
            <a:lstStyle/>
            <a:p>
              <a:endParaRPr lang="pt-BR"/>
            </a:p>
          </p:txBody>
        </p:sp>
        <p:sp>
          <p:nvSpPr>
            <p:cNvPr id="21510" name="Line 8"/>
            <p:cNvSpPr>
              <a:spLocks noChangeShapeType="1"/>
            </p:cNvSpPr>
            <p:nvPr/>
          </p:nvSpPr>
          <p:spPr bwMode="auto">
            <a:xfrm>
              <a:off x="408" y="3552"/>
              <a:ext cx="2472" cy="0"/>
            </a:xfrm>
            <a:prstGeom prst="line">
              <a:avLst/>
            </a:prstGeom>
            <a:noFill/>
            <a:ln w="12700">
              <a:solidFill>
                <a:schemeClr val="tx1"/>
              </a:solidFill>
              <a:round/>
              <a:headEnd/>
              <a:tailEnd type="stealth" w="lg" len="lg"/>
            </a:ln>
          </p:spPr>
          <p:txBody>
            <a:bodyPr anchor="ctr">
              <a:spAutoFit/>
            </a:bodyPr>
            <a:lstStyle/>
            <a:p>
              <a:endParaRPr lang="pt-BR"/>
            </a:p>
          </p:txBody>
        </p:sp>
        <p:sp>
          <p:nvSpPr>
            <p:cNvPr id="21511" name="Line 9"/>
            <p:cNvSpPr>
              <a:spLocks noChangeShapeType="1"/>
            </p:cNvSpPr>
            <p:nvPr/>
          </p:nvSpPr>
          <p:spPr bwMode="auto">
            <a:xfrm>
              <a:off x="1776" y="2544"/>
              <a:ext cx="816" cy="0"/>
            </a:xfrm>
            <a:prstGeom prst="line">
              <a:avLst/>
            </a:prstGeom>
            <a:noFill/>
            <a:ln w="12700">
              <a:solidFill>
                <a:schemeClr val="hlink"/>
              </a:solidFill>
              <a:round/>
              <a:headEnd/>
              <a:tailEnd/>
            </a:ln>
          </p:spPr>
          <p:txBody>
            <a:bodyPr anchor="ctr">
              <a:spAutoFit/>
            </a:bodyPr>
            <a:lstStyle/>
            <a:p>
              <a:endParaRPr lang="pt-BR"/>
            </a:p>
          </p:txBody>
        </p:sp>
        <p:sp>
          <p:nvSpPr>
            <p:cNvPr id="21512" name="AutoShape 10"/>
            <p:cNvSpPr>
              <a:spLocks noChangeArrowheads="1"/>
            </p:cNvSpPr>
            <p:nvPr/>
          </p:nvSpPr>
          <p:spPr bwMode="auto">
            <a:xfrm rot="10800000">
              <a:off x="1824" y="2544"/>
              <a:ext cx="195" cy="836"/>
            </a:xfrm>
            <a:prstGeom prst="downArrow">
              <a:avLst>
                <a:gd name="adj1" fmla="val 50000"/>
                <a:gd name="adj2" fmla="val 107179"/>
              </a:avLst>
            </a:prstGeom>
            <a:noFill/>
            <a:ln w="12700">
              <a:solidFill>
                <a:schemeClr val="tx2"/>
              </a:solidFill>
              <a:miter lim="800000"/>
              <a:headEnd/>
              <a:tailEnd/>
            </a:ln>
          </p:spPr>
          <p:txBody>
            <a:bodyPr anchor="ctr">
              <a:spAutoFit/>
            </a:bodyPr>
            <a:lstStyle/>
            <a:p>
              <a:endParaRPr lang="pt-BR"/>
            </a:p>
          </p:txBody>
        </p:sp>
        <p:sp>
          <p:nvSpPr>
            <p:cNvPr id="39947" name="Text Box 11"/>
            <p:cNvSpPr txBox="1">
              <a:spLocks noChangeArrowheads="1"/>
            </p:cNvSpPr>
            <p:nvPr/>
          </p:nvSpPr>
          <p:spPr bwMode="auto">
            <a:xfrm>
              <a:off x="1854" y="2304"/>
              <a:ext cx="738" cy="141"/>
            </a:xfrm>
            <a:prstGeom prst="rect">
              <a:avLst/>
            </a:prstGeom>
            <a:noFill/>
            <a:ln w="9525">
              <a:noFill/>
              <a:miter lim="800000"/>
              <a:headEnd/>
              <a:tailEnd/>
            </a:ln>
            <a:effectLst/>
          </p:spPr>
          <p:txBody>
            <a:bodyPr>
              <a:spAutoFit/>
            </a:bodyPr>
            <a:lstStyle/>
            <a:p>
              <a:pPr>
                <a:defRPr/>
              </a:pPr>
              <a:r>
                <a:rPr lang="pt-BR" sz="2000">
                  <a:effectLst>
                    <a:outerShdw blurRad="38100" dist="38100" dir="2700000" algn="tl">
                      <a:srgbClr val="000000"/>
                    </a:outerShdw>
                  </a:effectLst>
                </a:rPr>
                <a:t>Produtos</a:t>
              </a:r>
              <a:endParaRPr lang="pt-BR">
                <a:effectLst>
                  <a:outerShdw blurRad="38100" dist="38100" dir="2700000" algn="tl">
                    <a:srgbClr val="000000"/>
                  </a:outerShdw>
                </a:effectLst>
              </a:endParaRPr>
            </a:p>
          </p:txBody>
        </p:sp>
        <p:sp>
          <p:nvSpPr>
            <p:cNvPr id="39948" name="Text Box 12"/>
            <p:cNvSpPr txBox="1">
              <a:spLocks noChangeArrowheads="1"/>
            </p:cNvSpPr>
            <p:nvPr/>
          </p:nvSpPr>
          <p:spPr bwMode="auto">
            <a:xfrm>
              <a:off x="1968" y="2880"/>
              <a:ext cx="624" cy="141"/>
            </a:xfrm>
            <a:prstGeom prst="rect">
              <a:avLst/>
            </a:prstGeom>
            <a:noFill/>
            <a:ln w="9525">
              <a:noFill/>
              <a:miter lim="800000"/>
              <a:headEnd/>
              <a:tailEnd/>
            </a:ln>
            <a:effectLst/>
          </p:spPr>
          <p:txBody>
            <a:bodyPr>
              <a:spAutoFit/>
            </a:bodyPr>
            <a:lstStyle/>
            <a:p>
              <a:pPr>
                <a:defRPr/>
              </a:pPr>
              <a:r>
                <a:rPr lang="pt-BR" sz="2000">
                  <a:effectLst>
                    <a:outerShdw blurRad="38100" dist="38100" dir="2700000" algn="tl">
                      <a:srgbClr val="000000"/>
                    </a:outerShdw>
                  </a:effectLst>
                  <a:sym typeface="Symbol" pitchFamily="18" charset="2"/>
                </a:rPr>
                <a:t></a:t>
              </a:r>
              <a:r>
                <a:rPr lang="pt-BR" sz="2000">
                  <a:effectLst>
                    <a:outerShdw blurRad="38100" dist="38100" dir="2700000" algn="tl">
                      <a:srgbClr val="000000"/>
                    </a:outerShdw>
                  </a:effectLst>
                </a:rPr>
                <a:t>H &gt; 0</a:t>
              </a:r>
              <a:endParaRPr lang="pt-BR">
                <a:effectLst>
                  <a:outerShdw blurRad="38100" dist="38100" dir="2700000" algn="tl">
                    <a:srgbClr val="000000"/>
                  </a:outerShdw>
                </a:effectLst>
              </a:endParaRPr>
            </a:p>
          </p:txBody>
        </p:sp>
        <p:sp>
          <p:nvSpPr>
            <p:cNvPr id="39949" name="Text Box 13"/>
            <p:cNvSpPr txBox="1">
              <a:spLocks noChangeArrowheads="1"/>
            </p:cNvSpPr>
            <p:nvPr/>
          </p:nvSpPr>
          <p:spPr bwMode="auto">
            <a:xfrm>
              <a:off x="1193" y="3552"/>
              <a:ext cx="970" cy="162"/>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Caminho da Reação</a:t>
              </a:r>
            </a:p>
          </p:txBody>
        </p:sp>
        <p:sp>
          <p:nvSpPr>
            <p:cNvPr id="39950" name="Text Box 14"/>
            <p:cNvSpPr txBox="1">
              <a:spLocks noChangeArrowheads="1"/>
            </p:cNvSpPr>
            <p:nvPr/>
          </p:nvSpPr>
          <p:spPr bwMode="auto">
            <a:xfrm>
              <a:off x="348" y="2160"/>
              <a:ext cx="145" cy="162"/>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H</a:t>
              </a:r>
            </a:p>
          </p:txBody>
        </p:sp>
        <p:sp>
          <p:nvSpPr>
            <p:cNvPr id="39951" name="Text Box 15"/>
            <p:cNvSpPr txBox="1">
              <a:spLocks noChangeArrowheads="1"/>
            </p:cNvSpPr>
            <p:nvPr/>
          </p:nvSpPr>
          <p:spPr bwMode="auto">
            <a:xfrm>
              <a:off x="828" y="3151"/>
              <a:ext cx="443" cy="141"/>
            </a:xfrm>
            <a:prstGeom prst="rect">
              <a:avLst/>
            </a:prstGeom>
            <a:noFill/>
            <a:ln w="9525">
              <a:noFill/>
              <a:miter lim="800000"/>
              <a:headEnd/>
              <a:tailEnd/>
            </a:ln>
            <a:effectLst/>
          </p:spPr>
          <p:txBody>
            <a:bodyPr wrap="none">
              <a:spAutoFit/>
            </a:bodyPr>
            <a:lstStyle/>
            <a:p>
              <a:pPr>
                <a:defRPr/>
              </a:pPr>
              <a:r>
                <a:rPr lang="pt-BR" sz="2000" dirty="0">
                  <a:effectLst>
                    <a:outerShdw blurRad="38100" dist="38100" dir="2700000" algn="tl">
                      <a:srgbClr val="000000"/>
                    </a:outerShdw>
                  </a:effectLst>
                </a:rPr>
                <a:t>Reagentes</a:t>
              </a:r>
              <a:endParaRPr lang="pt-BR" dirty="0">
                <a:effectLst>
                  <a:outerShdw blurRad="38100" dist="38100" dir="2700000" algn="tl">
                    <a:srgbClr val="000000"/>
                  </a:outerShdw>
                </a:effectLst>
              </a:endParaRPr>
            </a:p>
          </p:txBody>
        </p:sp>
        <p:sp>
          <p:nvSpPr>
            <p:cNvPr id="21518" name="Line 16"/>
            <p:cNvSpPr>
              <a:spLocks noChangeShapeType="1"/>
            </p:cNvSpPr>
            <p:nvPr/>
          </p:nvSpPr>
          <p:spPr bwMode="auto">
            <a:xfrm>
              <a:off x="624" y="3408"/>
              <a:ext cx="816"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nchor="ctr">
              <a:spAutoFit/>
            </a:bodyPr>
            <a:lstStyle/>
            <a:p>
              <a:endParaRPr lang="pt-BR"/>
            </a:p>
          </p:txBody>
        </p:sp>
        <p:sp>
          <p:nvSpPr>
            <p:cNvPr id="21519" name="Line 17"/>
            <p:cNvSpPr>
              <a:spLocks noChangeShapeType="1"/>
            </p:cNvSpPr>
            <p:nvPr/>
          </p:nvSpPr>
          <p:spPr bwMode="auto">
            <a:xfrm flipV="1">
              <a:off x="1440" y="2544"/>
              <a:ext cx="336" cy="864"/>
            </a:xfrm>
            <a:prstGeom prst="line">
              <a:avLst/>
            </a:prstGeom>
            <a:noFill/>
            <a:ln w="12700">
              <a:solidFill>
                <a:schemeClr val="tx2"/>
              </a:solidFill>
              <a:prstDash val="dash"/>
              <a:round/>
              <a:headEnd/>
              <a:tailEnd/>
            </a:ln>
          </p:spPr>
          <p:txBody>
            <a:bodyPr wrap="none" anchor="ctr">
              <a:spAutoFit/>
            </a:bodyPr>
            <a:lstStyle/>
            <a:p>
              <a:endParaRPr lang="pt-BR"/>
            </a:p>
          </p:txBody>
        </p:sp>
        <p:sp>
          <p:nvSpPr>
            <p:cNvPr id="21520" name="Line 18"/>
            <p:cNvSpPr>
              <a:spLocks noChangeShapeType="1"/>
            </p:cNvSpPr>
            <p:nvPr/>
          </p:nvSpPr>
          <p:spPr bwMode="auto">
            <a:xfrm>
              <a:off x="1440" y="3408"/>
              <a:ext cx="1152" cy="0"/>
            </a:xfrm>
            <a:prstGeom prst="line">
              <a:avLst/>
            </a:prstGeom>
            <a:noFill/>
            <a:ln w="12700">
              <a:solidFill>
                <a:schemeClr val="tx2"/>
              </a:solidFill>
              <a:prstDash val="dash"/>
              <a:round/>
              <a:headEnd/>
              <a:tailEnd/>
            </a:ln>
          </p:spPr>
          <p:txBody>
            <a:bodyPr anchor="ctr">
              <a:spAutoFit/>
            </a:bodyPr>
            <a:lstStyle/>
            <a:p>
              <a:endParaRPr lang="pt-B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1120775" y="2232025"/>
            <a:ext cx="6902450" cy="4221163"/>
            <a:chOff x="3265" y="2391"/>
            <a:chExt cx="2119" cy="1571"/>
          </a:xfrm>
        </p:grpSpPr>
        <p:sp>
          <p:nvSpPr>
            <p:cNvPr id="22534" name="Line 6"/>
            <p:cNvSpPr>
              <a:spLocks noChangeShapeType="1"/>
            </p:cNvSpPr>
            <p:nvPr/>
          </p:nvSpPr>
          <p:spPr bwMode="auto">
            <a:xfrm>
              <a:off x="3608" y="2391"/>
              <a:ext cx="0" cy="1557"/>
            </a:xfrm>
            <a:prstGeom prst="line">
              <a:avLst/>
            </a:prstGeom>
            <a:noFill/>
            <a:ln w="12700">
              <a:solidFill>
                <a:schemeClr val="tx1"/>
              </a:solidFill>
              <a:round/>
              <a:headEnd type="stealth" w="lg" len="lg"/>
              <a:tailEnd type="none" w="lg" len="lg"/>
            </a:ln>
          </p:spPr>
          <p:txBody>
            <a:bodyPr wrap="none" anchor="ctr">
              <a:spAutoFit/>
            </a:bodyPr>
            <a:lstStyle/>
            <a:p>
              <a:endParaRPr lang="pt-BR"/>
            </a:p>
          </p:txBody>
        </p:sp>
        <p:sp>
          <p:nvSpPr>
            <p:cNvPr id="22535" name="Line 7"/>
            <p:cNvSpPr>
              <a:spLocks noChangeShapeType="1"/>
            </p:cNvSpPr>
            <p:nvPr/>
          </p:nvSpPr>
          <p:spPr bwMode="auto">
            <a:xfrm>
              <a:off x="3413" y="3792"/>
              <a:ext cx="1877" cy="0"/>
            </a:xfrm>
            <a:prstGeom prst="line">
              <a:avLst/>
            </a:prstGeom>
            <a:noFill/>
            <a:ln w="12700">
              <a:solidFill>
                <a:schemeClr val="tx1"/>
              </a:solidFill>
              <a:round/>
              <a:headEnd/>
              <a:tailEnd type="stealth" w="lg" len="lg"/>
            </a:ln>
          </p:spPr>
          <p:txBody>
            <a:bodyPr wrap="none" anchor="ctr">
              <a:spAutoFit/>
            </a:bodyPr>
            <a:lstStyle/>
            <a:p>
              <a:endParaRPr lang="pt-BR"/>
            </a:p>
          </p:txBody>
        </p:sp>
        <p:sp>
          <p:nvSpPr>
            <p:cNvPr id="22536" name="Line 8"/>
            <p:cNvSpPr>
              <a:spLocks noChangeShapeType="1"/>
            </p:cNvSpPr>
            <p:nvPr/>
          </p:nvSpPr>
          <p:spPr bwMode="auto">
            <a:xfrm>
              <a:off x="3608" y="2702"/>
              <a:ext cx="1330" cy="0"/>
            </a:xfrm>
            <a:prstGeom prst="line">
              <a:avLst/>
            </a:prstGeom>
            <a:noFill/>
            <a:ln w="12700">
              <a:solidFill>
                <a:schemeClr val="hlink"/>
              </a:solidFill>
              <a:round/>
              <a:headEnd/>
              <a:tailEnd/>
            </a:ln>
          </p:spPr>
          <p:txBody>
            <a:bodyPr wrap="none" anchor="ctr">
              <a:spAutoFit/>
            </a:bodyPr>
            <a:lstStyle/>
            <a:p>
              <a:endParaRPr lang="pt-BR"/>
            </a:p>
          </p:txBody>
        </p:sp>
        <p:sp>
          <p:nvSpPr>
            <p:cNvPr id="22537" name="Line 9"/>
            <p:cNvSpPr>
              <a:spLocks noChangeShapeType="1"/>
            </p:cNvSpPr>
            <p:nvPr/>
          </p:nvSpPr>
          <p:spPr bwMode="auto">
            <a:xfrm>
              <a:off x="3608" y="3442"/>
              <a:ext cx="133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nchor="ctr">
              <a:spAutoFit/>
            </a:bodyPr>
            <a:lstStyle/>
            <a:p>
              <a:endParaRPr lang="pt-BR"/>
            </a:p>
          </p:txBody>
        </p:sp>
        <p:sp>
          <p:nvSpPr>
            <p:cNvPr id="22538" name="AutoShape 10"/>
            <p:cNvSpPr>
              <a:spLocks noChangeArrowheads="1"/>
            </p:cNvSpPr>
            <p:nvPr/>
          </p:nvSpPr>
          <p:spPr bwMode="auto">
            <a:xfrm>
              <a:off x="4743" y="2702"/>
              <a:ext cx="195" cy="740"/>
            </a:xfrm>
            <a:prstGeom prst="downArrow">
              <a:avLst>
                <a:gd name="adj1" fmla="val 50000"/>
                <a:gd name="adj2" fmla="val 94872"/>
              </a:avLst>
            </a:prstGeom>
            <a:noFill/>
            <a:ln w="12700">
              <a:solidFill>
                <a:schemeClr val="tx2"/>
              </a:solidFill>
              <a:miter lim="800000"/>
              <a:headEnd/>
              <a:tailEnd/>
            </a:ln>
          </p:spPr>
          <p:txBody>
            <a:bodyPr wrap="none" anchor="ctr">
              <a:spAutoFit/>
            </a:bodyPr>
            <a:lstStyle/>
            <a:p>
              <a:endParaRPr lang="pt-BR"/>
            </a:p>
          </p:txBody>
        </p:sp>
        <p:sp>
          <p:nvSpPr>
            <p:cNvPr id="38923" name="Text Box 11"/>
            <p:cNvSpPr txBox="1">
              <a:spLocks noChangeArrowheads="1"/>
            </p:cNvSpPr>
            <p:nvPr/>
          </p:nvSpPr>
          <p:spPr bwMode="auto">
            <a:xfrm>
              <a:off x="3917" y="3168"/>
              <a:ext cx="421" cy="17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Produtos</a:t>
              </a:r>
            </a:p>
          </p:txBody>
        </p:sp>
        <p:sp>
          <p:nvSpPr>
            <p:cNvPr id="38924" name="Text Box 12"/>
            <p:cNvSpPr txBox="1">
              <a:spLocks noChangeArrowheads="1"/>
            </p:cNvSpPr>
            <p:nvPr/>
          </p:nvSpPr>
          <p:spPr bwMode="auto">
            <a:xfrm>
              <a:off x="5050" y="2936"/>
              <a:ext cx="334" cy="17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sym typeface="Symbol" pitchFamily="18" charset="2"/>
                </a:rPr>
                <a:t></a:t>
              </a:r>
              <a:r>
                <a:rPr lang="pt-BR">
                  <a:effectLst>
                    <a:outerShdw blurRad="38100" dist="38100" dir="2700000" algn="tl">
                      <a:srgbClr val="000000"/>
                    </a:outerShdw>
                  </a:effectLst>
                </a:rPr>
                <a:t>H &lt; 0</a:t>
              </a:r>
            </a:p>
          </p:txBody>
        </p:sp>
        <p:sp>
          <p:nvSpPr>
            <p:cNvPr id="38925" name="Text Box 13"/>
            <p:cNvSpPr txBox="1">
              <a:spLocks noChangeArrowheads="1"/>
            </p:cNvSpPr>
            <p:nvPr/>
          </p:nvSpPr>
          <p:spPr bwMode="auto">
            <a:xfrm>
              <a:off x="4252" y="3792"/>
              <a:ext cx="862" cy="17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Caminho da Reação</a:t>
              </a:r>
            </a:p>
          </p:txBody>
        </p:sp>
        <p:sp>
          <p:nvSpPr>
            <p:cNvPr id="38926" name="Text Box 14"/>
            <p:cNvSpPr txBox="1">
              <a:spLocks noChangeArrowheads="1"/>
            </p:cNvSpPr>
            <p:nvPr/>
          </p:nvSpPr>
          <p:spPr bwMode="auto">
            <a:xfrm>
              <a:off x="3265" y="2511"/>
              <a:ext cx="129" cy="17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H</a:t>
              </a:r>
            </a:p>
          </p:txBody>
        </p:sp>
        <p:sp>
          <p:nvSpPr>
            <p:cNvPr id="38927" name="Text Box 15"/>
            <p:cNvSpPr txBox="1">
              <a:spLocks noChangeArrowheads="1"/>
            </p:cNvSpPr>
            <p:nvPr/>
          </p:nvSpPr>
          <p:spPr bwMode="auto">
            <a:xfrm>
              <a:off x="3899" y="2400"/>
              <a:ext cx="462" cy="17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Reagentes</a:t>
              </a:r>
            </a:p>
          </p:txBody>
        </p:sp>
      </p:grpSp>
      <p:sp>
        <p:nvSpPr>
          <p:cNvPr id="38940" name="Text Box 28"/>
          <p:cNvSpPr txBox="1">
            <a:spLocks noChangeArrowheads="1"/>
          </p:cNvSpPr>
          <p:nvPr/>
        </p:nvSpPr>
        <p:spPr bwMode="auto">
          <a:xfrm>
            <a:off x="2319338" y="231775"/>
            <a:ext cx="45529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Diagramas de Energia</a:t>
            </a:r>
          </a:p>
        </p:txBody>
      </p:sp>
      <p:sp>
        <p:nvSpPr>
          <p:cNvPr id="38941" name="Text Box 29"/>
          <p:cNvSpPr txBox="1">
            <a:spLocks noChangeArrowheads="1"/>
          </p:cNvSpPr>
          <p:nvPr/>
        </p:nvSpPr>
        <p:spPr bwMode="auto">
          <a:xfrm>
            <a:off x="5575300" y="1347788"/>
            <a:ext cx="26225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Exotérmicas</a:t>
            </a:r>
          </a:p>
        </p:txBody>
      </p:sp>
      <p:sp>
        <p:nvSpPr>
          <p:cNvPr id="38942" name="Text Box 30"/>
          <p:cNvSpPr txBox="1">
            <a:spLocks noChangeArrowheads="1"/>
          </p:cNvSpPr>
          <p:nvPr/>
        </p:nvSpPr>
        <p:spPr bwMode="auto">
          <a:xfrm>
            <a:off x="1403350" y="1335088"/>
            <a:ext cx="3240088" cy="654050"/>
          </a:xfrm>
          <a:prstGeom prst="rect">
            <a:avLst/>
          </a:prstGeom>
          <a:solidFill>
            <a:schemeClr val="hlink"/>
          </a:solidFill>
          <a:ln w="12700">
            <a:solidFill>
              <a:schemeClr val="tx2"/>
            </a:solidFill>
            <a:miter lim="800000"/>
            <a:headEnd/>
            <a:tailEnd/>
          </a:ln>
          <a:effectLst/>
        </p:spPr>
        <p:txBody>
          <a:bodyPr wrap="square" anchor="ctr">
            <a:spAutoFit/>
          </a:bodyPr>
          <a:lstStyle/>
          <a:p>
            <a:pPr>
              <a:defRPr/>
            </a:pPr>
            <a:r>
              <a:rPr lang="pt-BR" sz="3600" dirty="0">
                <a:effectLst>
                  <a:outerShdw blurRad="38100" dist="38100" dir="2700000" algn="tl">
                    <a:srgbClr val="000000"/>
                  </a:outerShdw>
                </a:effectLst>
                <a:sym typeface="Symbol" pitchFamily="18" charset="2"/>
              </a:rPr>
              <a:t></a:t>
            </a:r>
            <a:r>
              <a:rPr lang="pt-BR" sz="3600" dirty="0">
                <a:effectLst>
                  <a:outerShdw blurRad="38100" dist="38100" dir="2700000" algn="tl">
                    <a:srgbClr val="000000"/>
                  </a:outerShdw>
                </a:effectLst>
              </a:rPr>
              <a:t>H = H</a:t>
            </a:r>
            <a:r>
              <a:rPr lang="pt-BR" sz="3600" baseline="-25000" dirty="0">
                <a:effectLst>
                  <a:outerShdw blurRad="38100" dist="38100" dir="2700000" algn="tl">
                    <a:srgbClr val="000000"/>
                  </a:outerShdw>
                </a:effectLst>
              </a:rPr>
              <a:t>P</a:t>
            </a:r>
            <a:r>
              <a:rPr lang="pt-BR" sz="3600" dirty="0">
                <a:effectLst>
                  <a:outerShdw blurRad="38100" dist="38100" dir="2700000" algn="tl">
                    <a:srgbClr val="000000"/>
                  </a:outerShdw>
                </a:effectLst>
              </a:rPr>
              <a:t> - H</a:t>
            </a:r>
            <a:r>
              <a:rPr lang="pt-BR" sz="3600" baseline="-25000" dirty="0">
                <a:effectLst>
                  <a:outerShdw blurRad="38100" dist="38100" dir="2700000" algn="tl">
                    <a:srgbClr val="000000"/>
                  </a:outerShdw>
                </a:effectLst>
              </a:rPr>
              <a:t>R</a:t>
            </a:r>
            <a:endParaRPr lang="pt-BR" sz="3600" dirty="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8942"/>
                                        </p:tgtEl>
                                        <p:attrNameLst>
                                          <p:attrName>style.visibility</p:attrName>
                                        </p:attrNameLst>
                                      </p:cBhvr>
                                      <p:to>
                                        <p:strVal val="visible"/>
                                      </p:to>
                                    </p:set>
                                    <p:animEffect transition="in" filter="barn(inVertical)">
                                      <p:cBhvr>
                                        <p:cTn id="7" dur="500"/>
                                        <p:tgtEl>
                                          <p:spTgt spid="3894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894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3" presetClass="entr" presetSubtype="288"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4/3*#ppt_w"/>
                                          </p:val>
                                        </p:tav>
                                        <p:tav tm="100000">
                                          <p:val>
                                            <p:strVal val="#ppt_w"/>
                                          </p:val>
                                        </p:tav>
                                      </p:tavLst>
                                    </p:anim>
                                    <p:anim calcmode="lin" valueType="num">
                                      <p:cBhvr>
                                        <p:cTn id="17"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41" grpId="0" autoUpdateAnimBg="0"/>
      <p:bldP spid="38942" grpId="0" animBg="1"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0" y="381000"/>
            <a:ext cx="3095625" cy="457200"/>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Diagramas de Energia</a:t>
            </a:r>
          </a:p>
        </p:txBody>
      </p:sp>
      <p:sp>
        <p:nvSpPr>
          <p:cNvPr id="40963" name="Text Box 3"/>
          <p:cNvSpPr txBox="1">
            <a:spLocks noChangeArrowheads="1"/>
          </p:cNvSpPr>
          <p:nvPr/>
        </p:nvSpPr>
        <p:spPr bwMode="auto">
          <a:xfrm>
            <a:off x="3260725" y="1347788"/>
            <a:ext cx="2622550" cy="641350"/>
          </a:xfrm>
          <a:prstGeom prst="rect">
            <a:avLst/>
          </a:prstGeom>
          <a:noFill/>
          <a:ln w="9525">
            <a:noFill/>
            <a:miter lim="800000"/>
            <a:headEnd/>
            <a:tailEnd/>
          </a:ln>
          <a:effectLst/>
        </p:spPr>
        <p:txBody>
          <a:bodyPr wrap="none">
            <a:spAutoFit/>
          </a:bodyPr>
          <a:lstStyle/>
          <a:p>
            <a:pPr>
              <a:defRPr/>
            </a:pPr>
            <a:r>
              <a:rPr lang="pt-BR" sz="3600">
                <a:effectLst>
                  <a:outerShdw blurRad="38100" dist="38100" dir="2700000" algn="tl">
                    <a:srgbClr val="000000"/>
                  </a:outerShdw>
                </a:effectLst>
              </a:rPr>
              <a:t>Exotérmicas</a:t>
            </a:r>
          </a:p>
        </p:txBody>
      </p:sp>
      <p:grpSp>
        <p:nvGrpSpPr>
          <p:cNvPr id="2" name="Group 19"/>
          <p:cNvGrpSpPr>
            <a:grpSpLocks/>
          </p:cNvGrpSpPr>
          <p:nvPr/>
        </p:nvGrpSpPr>
        <p:grpSpPr bwMode="auto">
          <a:xfrm>
            <a:off x="835025" y="1984375"/>
            <a:ext cx="7472363" cy="4540250"/>
            <a:chOff x="3037" y="2160"/>
            <a:chExt cx="2531" cy="1557"/>
          </a:xfrm>
        </p:grpSpPr>
        <p:sp>
          <p:nvSpPr>
            <p:cNvPr id="23557" name="Line 20"/>
            <p:cNvSpPr>
              <a:spLocks noChangeShapeType="1"/>
            </p:cNvSpPr>
            <p:nvPr/>
          </p:nvSpPr>
          <p:spPr bwMode="auto">
            <a:xfrm>
              <a:off x="3264" y="2160"/>
              <a:ext cx="0" cy="1557"/>
            </a:xfrm>
            <a:prstGeom prst="line">
              <a:avLst/>
            </a:prstGeom>
            <a:noFill/>
            <a:ln w="12700">
              <a:solidFill>
                <a:schemeClr val="tx1"/>
              </a:solidFill>
              <a:round/>
              <a:headEnd type="stealth" w="lg" len="lg"/>
              <a:tailEnd type="none" w="lg" len="lg"/>
            </a:ln>
          </p:spPr>
          <p:txBody>
            <a:bodyPr wrap="none" anchor="ctr">
              <a:spAutoFit/>
            </a:bodyPr>
            <a:lstStyle/>
            <a:p>
              <a:endParaRPr lang="pt-BR"/>
            </a:p>
          </p:txBody>
        </p:sp>
        <p:sp>
          <p:nvSpPr>
            <p:cNvPr id="23558" name="Line 21"/>
            <p:cNvSpPr>
              <a:spLocks noChangeShapeType="1"/>
            </p:cNvSpPr>
            <p:nvPr/>
          </p:nvSpPr>
          <p:spPr bwMode="auto">
            <a:xfrm>
              <a:off x="3096" y="3552"/>
              <a:ext cx="2472" cy="0"/>
            </a:xfrm>
            <a:prstGeom prst="line">
              <a:avLst/>
            </a:prstGeom>
            <a:noFill/>
            <a:ln w="12700">
              <a:solidFill>
                <a:schemeClr val="tx1"/>
              </a:solidFill>
              <a:round/>
              <a:headEnd/>
              <a:tailEnd type="stealth" w="lg" len="lg"/>
            </a:ln>
          </p:spPr>
          <p:txBody>
            <a:bodyPr anchor="ctr">
              <a:spAutoFit/>
            </a:bodyPr>
            <a:lstStyle/>
            <a:p>
              <a:endParaRPr lang="pt-BR"/>
            </a:p>
          </p:txBody>
        </p:sp>
        <p:sp>
          <p:nvSpPr>
            <p:cNvPr id="23559" name="Line 22"/>
            <p:cNvSpPr>
              <a:spLocks noChangeShapeType="1"/>
            </p:cNvSpPr>
            <p:nvPr/>
          </p:nvSpPr>
          <p:spPr bwMode="auto">
            <a:xfrm>
              <a:off x="4512" y="3408"/>
              <a:ext cx="912"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nchor="ctr">
              <a:spAutoFit/>
            </a:bodyPr>
            <a:lstStyle/>
            <a:p>
              <a:endParaRPr lang="pt-BR"/>
            </a:p>
          </p:txBody>
        </p:sp>
        <p:sp>
          <p:nvSpPr>
            <p:cNvPr id="23560" name="AutoShape 23"/>
            <p:cNvSpPr>
              <a:spLocks noChangeArrowheads="1"/>
            </p:cNvSpPr>
            <p:nvPr/>
          </p:nvSpPr>
          <p:spPr bwMode="auto">
            <a:xfrm rot="10800000" flipV="1">
              <a:off x="4512" y="2544"/>
              <a:ext cx="195" cy="864"/>
            </a:xfrm>
            <a:prstGeom prst="downArrow">
              <a:avLst>
                <a:gd name="adj1" fmla="val 50000"/>
                <a:gd name="adj2" fmla="val 110769"/>
              </a:avLst>
            </a:prstGeom>
            <a:noFill/>
            <a:ln w="12700">
              <a:solidFill>
                <a:schemeClr val="tx2"/>
              </a:solidFill>
              <a:miter lim="800000"/>
              <a:headEnd/>
              <a:tailEnd/>
            </a:ln>
          </p:spPr>
          <p:txBody>
            <a:bodyPr anchor="ctr">
              <a:spAutoFit/>
            </a:bodyPr>
            <a:lstStyle/>
            <a:p>
              <a:endParaRPr lang="pt-BR"/>
            </a:p>
          </p:txBody>
        </p:sp>
        <p:sp>
          <p:nvSpPr>
            <p:cNvPr id="40984" name="Text Box 24"/>
            <p:cNvSpPr txBox="1">
              <a:spLocks noChangeArrowheads="1"/>
            </p:cNvSpPr>
            <p:nvPr/>
          </p:nvSpPr>
          <p:spPr bwMode="auto">
            <a:xfrm>
              <a:off x="4922" y="3168"/>
              <a:ext cx="397" cy="136"/>
            </a:xfrm>
            <a:prstGeom prst="rect">
              <a:avLst/>
            </a:prstGeom>
            <a:noFill/>
            <a:ln w="9525">
              <a:noFill/>
              <a:miter lim="800000"/>
              <a:headEnd/>
              <a:tailEnd/>
            </a:ln>
            <a:effectLst/>
          </p:spPr>
          <p:txBody>
            <a:bodyPr wrap="none">
              <a:spAutoFit/>
            </a:bodyPr>
            <a:lstStyle/>
            <a:p>
              <a:pPr>
                <a:defRPr/>
              </a:pPr>
              <a:r>
                <a:rPr lang="pt-BR" sz="2000">
                  <a:effectLst>
                    <a:outerShdw blurRad="38100" dist="38100" dir="2700000" algn="tl">
                      <a:srgbClr val="000000"/>
                    </a:outerShdw>
                  </a:effectLst>
                </a:rPr>
                <a:t>Produtos</a:t>
              </a:r>
              <a:endParaRPr lang="pt-BR">
                <a:effectLst>
                  <a:outerShdw blurRad="38100" dist="38100" dir="2700000" algn="tl">
                    <a:srgbClr val="000000"/>
                  </a:outerShdw>
                </a:effectLst>
              </a:endParaRPr>
            </a:p>
          </p:txBody>
        </p:sp>
        <p:sp>
          <p:nvSpPr>
            <p:cNvPr id="40985" name="Text Box 25"/>
            <p:cNvSpPr txBox="1">
              <a:spLocks noChangeArrowheads="1"/>
            </p:cNvSpPr>
            <p:nvPr/>
          </p:nvSpPr>
          <p:spPr bwMode="auto">
            <a:xfrm>
              <a:off x="4656" y="2880"/>
              <a:ext cx="624" cy="136"/>
            </a:xfrm>
            <a:prstGeom prst="rect">
              <a:avLst/>
            </a:prstGeom>
            <a:noFill/>
            <a:ln w="9525">
              <a:noFill/>
              <a:miter lim="800000"/>
              <a:headEnd/>
              <a:tailEnd/>
            </a:ln>
            <a:effectLst/>
          </p:spPr>
          <p:txBody>
            <a:bodyPr>
              <a:spAutoFit/>
            </a:bodyPr>
            <a:lstStyle/>
            <a:p>
              <a:pPr>
                <a:defRPr/>
              </a:pPr>
              <a:r>
                <a:rPr lang="pt-BR" sz="2000">
                  <a:effectLst>
                    <a:outerShdw blurRad="38100" dist="38100" dir="2700000" algn="tl">
                      <a:srgbClr val="000000"/>
                    </a:outerShdw>
                  </a:effectLst>
                  <a:sym typeface="Symbol" pitchFamily="18" charset="2"/>
                </a:rPr>
                <a:t></a:t>
              </a:r>
              <a:r>
                <a:rPr lang="pt-BR" sz="2000">
                  <a:effectLst>
                    <a:outerShdw blurRad="38100" dist="38100" dir="2700000" algn="tl">
                      <a:srgbClr val="000000"/>
                    </a:outerShdw>
                  </a:effectLst>
                </a:rPr>
                <a:t>H &lt; 0</a:t>
              </a:r>
              <a:endParaRPr lang="pt-BR">
                <a:effectLst>
                  <a:outerShdw blurRad="38100" dist="38100" dir="2700000" algn="tl">
                    <a:srgbClr val="000000"/>
                  </a:outerShdw>
                </a:effectLst>
              </a:endParaRPr>
            </a:p>
          </p:txBody>
        </p:sp>
        <p:sp>
          <p:nvSpPr>
            <p:cNvPr id="40986" name="Text Box 26"/>
            <p:cNvSpPr txBox="1">
              <a:spLocks noChangeArrowheads="1"/>
            </p:cNvSpPr>
            <p:nvPr/>
          </p:nvSpPr>
          <p:spPr bwMode="auto">
            <a:xfrm>
              <a:off x="3890" y="3552"/>
              <a:ext cx="952" cy="157"/>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Caminho da Reação</a:t>
              </a:r>
            </a:p>
          </p:txBody>
        </p:sp>
        <p:sp>
          <p:nvSpPr>
            <p:cNvPr id="40987" name="Text Box 27"/>
            <p:cNvSpPr txBox="1">
              <a:spLocks noChangeArrowheads="1"/>
            </p:cNvSpPr>
            <p:nvPr/>
          </p:nvSpPr>
          <p:spPr bwMode="auto">
            <a:xfrm>
              <a:off x="3037" y="2160"/>
              <a:ext cx="143" cy="157"/>
            </a:xfrm>
            <a:prstGeom prst="rect">
              <a:avLst/>
            </a:prstGeom>
            <a:noFill/>
            <a:ln w="9525">
              <a:noFill/>
              <a:miter lim="800000"/>
              <a:headEnd/>
              <a:tailEnd/>
            </a:ln>
            <a:effectLst/>
          </p:spPr>
          <p:txBody>
            <a:bodyPr wrap="none">
              <a:spAutoFit/>
            </a:bodyPr>
            <a:lstStyle/>
            <a:p>
              <a:pPr>
                <a:defRPr/>
              </a:pPr>
              <a:r>
                <a:rPr lang="pt-BR">
                  <a:effectLst>
                    <a:outerShdw blurRad="38100" dist="38100" dir="2700000" algn="tl">
                      <a:srgbClr val="000000"/>
                    </a:outerShdw>
                  </a:effectLst>
                </a:rPr>
                <a:t>H</a:t>
              </a:r>
            </a:p>
          </p:txBody>
        </p:sp>
        <p:sp>
          <p:nvSpPr>
            <p:cNvPr id="40988" name="Text Box 28"/>
            <p:cNvSpPr txBox="1">
              <a:spLocks noChangeArrowheads="1"/>
            </p:cNvSpPr>
            <p:nvPr/>
          </p:nvSpPr>
          <p:spPr bwMode="auto">
            <a:xfrm>
              <a:off x="3264" y="2304"/>
              <a:ext cx="809" cy="136"/>
            </a:xfrm>
            <a:prstGeom prst="rect">
              <a:avLst/>
            </a:prstGeom>
            <a:noFill/>
            <a:ln w="9525">
              <a:noFill/>
              <a:miter lim="800000"/>
              <a:headEnd/>
              <a:tailEnd/>
            </a:ln>
            <a:effectLst/>
          </p:spPr>
          <p:txBody>
            <a:bodyPr>
              <a:spAutoFit/>
            </a:bodyPr>
            <a:lstStyle/>
            <a:p>
              <a:pPr>
                <a:defRPr/>
              </a:pPr>
              <a:r>
                <a:rPr lang="pt-BR" sz="2000">
                  <a:effectLst>
                    <a:outerShdw blurRad="38100" dist="38100" dir="2700000" algn="tl">
                      <a:srgbClr val="000000"/>
                    </a:outerShdw>
                  </a:effectLst>
                </a:rPr>
                <a:t>Reagentes</a:t>
              </a:r>
              <a:endParaRPr lang="pt-BR">
                <a:effectLst>
                  <a:outerShdw blurRad="38100" dist="38100" dir="2700000" algn="tl">
                    <a:srgbClr val="000000"/>
                  </a:outerShdw>
                </a:effectLst>
              </a:endParaRPr>
            </a:p>
          </p:txBody>
        </p:sp>
        <p:sp>
          <p:nvSpPr>
            <p:cNvPr id="23566" name="Line 29"/>
            <p:cNvSpPr>
              <a:spLocks noChangeShapeType="1"/>
            </p:cNvSpPr>
            <p:nvPr/>
          </p:nvSpPr>
          <p:spPr bwMode="auto">
            <a:xfrm>
              <a:off x="3264" y="2544"/>
              <a:ext cx="816" cy="0"/>
            </a:xfrm>
            <a:prstGeom prst="line">
              <a:avLst/>
            </a:prstGeom>
            <a:noFill/>
            <a:ln w="12700">
              <a:solidFill>
                <a:schemeClr val="hlink"/>
              </a:solidFill>
              <a:round/>
              <a:headEnd/>
              <a:tailEnd/>
            </a:ln>
          </p:spPr>
          <p:txBody>
            <a:bodyPr anchor="ctr">
              <a:spAutoFit/>
            </a:bodyPr>
            <a:lstStyle/>
            <a:p>
              <a:endParaRPr lang="pt-BR"/>
            </a:p>
          </p:txBody>
        </p:sp>
        <p:sp>
          <p:nvSpPr>
            <p:cNvPr id="23567" name="Line 30"/>
            <p:cNvSpPr>
              <a:spLocks noChangeShapeType="1"/>
            </p:cNvSpPr>
            <p:nvPr/>
          </p:nvSpPr>
          <p:spPr bwMode="auto">
            <a:xfrm flipH="1" flipV="1">
              <a:off x="4080" y="2544"/>
              <a:ext cx="432" cy="864"/>
            </a:xfrm>
            <a:prstGeom prst="line">
              <a:avLst/>
            </a:prstGeom>
            <a:noFill/>
            <a:ln w="12700">
              <a:solidFill>
                <a:schemeClr val="tx2"/>
              </a:solidFill>
              <a:prstDash val="dash"/>
              <a:round/>
              <a:headEnd/>
              <a:tailEnd/>
            </a:ln>
          </p:spPr>
          <p:txBody>
            <a:bodyPr anchor="ctr">
              <a:spAutoFit/>
            </a:bodyPr>
            <a:lstStyle/>
            <a:p>
              <a:endParaRPr lang="pt-BR"/>
            </a:p>
          </p:txBody>
        </p:sp>
        <p:sp>
          <p:nvSpPr>
            <p:cNvPr id="23568" name="Line 31"/>
            <p:cNvSpPr>
              <a:spLocks noChangeShapeType="1"/>
            </p:cNvSpPr>
            <p:nvPr/>
          </p:nvSpPr>
          <p:spPr bwMode="auto">
            <a:xfrm>
              <a:off x="4080" y="2544"/>
              <a:ext cx="1152" cy="0"/>
            </a:xfrm>
            <a:prstGeom prst="line">
              <a:avLst/>
            </a:prstGeom>
            <a:noFill/>
            <a:ln w="12700">
              <a:solidFill>
                <a:schemeClr val="tx2"/>
              </a:solidFill>
              <a:prstDash val="dash"/>
              <a:round/>
              <a:headEnd/>
              <a:tailEnd/>
            </a:ln>
          </p:spPr>
          <p:txBody>
            <a:bodyPr anchor="ctr">
              <a:spAutoFit/>
            </a:bodyPr>
            <a:lstStyle/>
            <a:p>
              <a:endParaRPr lang="pt-B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Gerson\Documents\imagens termoquímica\termoquimica-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7290" y="1628800"/>
            <a:ext cx="7454104" cy="4551782"/>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p:cNvSpPr txBox="1"/>
          <p:nvPr/>
        </p:nvSpPr>
        <p:spPr>
          <a:xfrm>
            <a:off x="1214414" y="214290"/>
            <a:ext cx="7572428" cy="1200329"/>
          </a:xfrm>
          <a:prstGeom prst="rect">
            <a:avLst/>
          </a:prstGeom>
          <a:solidFill>
            <a:schemeClr val="tx2">
              <a:lumMod val="50000"/>
            </a:schemeClr>
          </a:solidFill>
          <a:ln w="76200">
            <a:solidFill>
              <a:schemeClr val="tx1"/>
            </a:solidFill>
          </a:ln>
        </p:spPr>
        <p:txBody>
          <a:bodyPr wrap="square" rtlCol="0">
            <a:spAutoFit/>
          </a:bodyPr>
          <a:lstStyle/>
          <a:p>
            <a:pPr algn="ctr"/>
            <a:r>
              <a:rPr lang="pt-BR" sz="3600" b="1" dirty="0" smtClean="0">
                <a:solidFill>
                  <a:srgbClr val="FF0000"/>
                </a:solidFill>
                <a:latin typeface="Arial" pitchFamily="34" charset="0"/>
                <a:cs typeface="Arial" pitchFamily="34" charset="0"/>
              </a:rPr>
              <a:t>A Termoquímica e os estados de agregação.</a:t>
            </a:r>
            <a:endParaRPr lang="pt-BR" sz="36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270533346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928662" y="714356"/>
            <a:ext cx="7429552" cy="1015663"/>
          </a:xfrm>
          <a:prstGeom prst="rect">
            <a:avLst/>
          </a:prstGeom>
          <a:solidFill>
            <a:srgbClr val="FFFF00"/>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dirty="0" smtClean="0">
                <a:ln>
                  <a:noFill/>
                </a:ln>
                <a:solidFill>
                  <a:schemeClr val="bg1"/>
                </a:solidFill>
                <a:effectLst/>
                <a:latin typeface="Arial" pitchFamily="34" charset="0"/>
                <a:ea typeface="Calibri" pitchFamily="34" charset="0"/>
                <a:cs typeface="Arial" pitchFamily="34" charset="0"/>
              </a:rPr>
              <a:t>Experimento 1 -Rea</a:t>
            </a:r>
            <a:r>
              <a:rPr kumimoji="0" lang="pt-BR" sz="2000"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sz="2000" b="1" i="0" u="none" strike="noStrike" cap="none" normalizeH="0" baseline="0" dirty="0" smtClean="0">
                <a:ln>
                  <a:noFill/>
                </a:ln>
                <a:solidFill>
                  <a:schemeClr val="bg1"/>
                </a:solidFill>
                <a:effectLst/>
                <a:latin typeface="Arial" pitchFamily="34" charset="0"/>
                <a:ea typeface="Calibri" pitchFamily="34" charset="0"/>
                <a:cs typeface="Arial" pitchFamily="34" charset="0"/>
              </a:rPr>
              <a:t>ões que liberam e absorvem energia no dia-a-dia</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pt-B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tângulo 3"/>
          <p:cNvSpPr/>
          <p:nvPr/>
        </p:nvSpPr>
        <p:spPr>
          <a:xfrm>
            <a:off x="1000100" y="1785926"/>
            <a:ext cx="7358114" cy="2031325"/>
          </a:xfrm>
          <a:prstGeom prst="rect">
            <a:avLst/>
          </a:prstGeom>
          <a:solidFill>
            <a:schemeClr val="tx2">
              <a:lumMod val="50000"/>
            </a:schemeClr>
          </a:solidFill>
          <a:ln w="76200">
            <a:solidFill>
              <a:schemeClr val="tx1"/>
            </a:solidFill>
          </a:ln>
        </p:spPr>
        <p:txBody>
          <a:bodyPr wrap="square">
            <a:spAutoFit/>
          </a:bodyPr>
          <a:lstStyle/>
          <a:p>
            <a:pPr lvl="0" algn="just" eaLnBrk="0" fontAlgn="base" hangingPunct="0">
              <a:spcBef>
                <a:spcPct val="0"/>
              </a:spcBef>
              <a:spcAft>
                <a:spcPct val="0"/>
              </a:spcAft>
            </a:pPr>
            <a:r>
              <a:rPr lang="pt-BR" b="1" dirty="0" smtClean="0">
                <a:solidFill>
                  <a:schemeClr val="bg1"/>
                </a:solidFill>
                <a:latin typeface="Arial" pitchFamily="34" charset="0"/>
                <a:ea typeface="Calibri" pitchFamily="34" charset="0"/>
                <a:cs typeface="Arial" pitchFamily="34" charset="0"/>
              </a:rPr>
              <a:t>Experimento: </a:t>
            </a:r>
            <a:r>
              <a:rPr lang="pt-BR" b="1" dirty="0" smtClean="0">
                <a:solidFill>
                  <a:schemeClr val="bg1"/>
                </a:solidFill>
                <a:latin typeface="Calibri"/>
                <a:ea typeface="Calibri" pitchFamily="34" charset="0"/>
                <a:cs typeface="Arial" pitchFamily="34" charset="0"/>
              </a:rPr>
              <a:t>“</a:t>
            </a:r>
            <a:r>
              <a:rPr lang="pt-BR" b="1" dirty="0" smtClean="0">
                <a:solidFill>
                  <a:schemeClr val="bg1"/>
                </a:solidFill>
                <a:latin typeface="Arial" pitchFamily="34" charset="0"/>
                <a:ea typeface="Calibri" pitchFamily="34" charset="0"/>
                <a:cs typeface="Arial" pitchFamily="34" charset="0"/>
              </a:rPr>
              <a:t>Ovos a La Qu</a:t>
            </a:r>
            <a:r>
              <a:rPr lang="pt-BR" b="1" dirty="0" smtClean="0">
                <a:solidFill>
                  <a:schemeClr val="bg1"/>
                </a:solidFill>
                <a:latin typeface="Calibri"/>
                <a:ea typeface="Calibri" pitchFamily="34" charset="0"/>
                <a:cs typeface="Arial" pitchFamily="34" charset="0"/>
              </a:rPr>
              <a:t>í</a:t>
            </a:r>
            <a:r>
              <a:rPr lang="pt-BR" b="1" dirty="0" smtClean="0">
                <a:solidFill>
                  <a:schemeClr val="bg1"/>
                </a:solidFill>
                <a:latin typeface="Arial" pitchFamily="34" charset="0"/>
                <a:ea typeface="Calibri" pitchFamily="34" charset="0"/>
                <a:cs typeface="Arial" pitchFamily="34" charset="0"/>
              </a:rPr>
              <a:t>mica</a:t>
            </a:r>
            <a:r>
              <a:rPr lang="pt-BR" b="1" dirty="0" smtClean="0">
                <a:solidFill>
                  <a:schemeClr val="bg1"/>
                </a:solidFill>
                <a:latin typeface="Calibri"/>
                <a:ea typeface="Calibri" pitchFamily="34" charset="0"/>
                <a:cs typeface="Arial" pitchFamily="34" charset="0"/>
              </a:rPr>
              <a:t>”- PONTO CIÊNCIA</a:t>
            </a:r>
          </a:p>
          <a:p>
            <a:pPr lvl="0" algn="just" eaLnBrk="0" fontAlgn="base" hangingPunct="0">
              <a:spcBef>
                <a:spcPct val="0"/>
              </a:spcBef>
              <a:spcAft>
                <a:spcPct val="0"/>
              </a:spcAft>
            </a:pPr>
            <a:endParaRPr lang="pt-BR" dirty="0" smtClean="0">
              <a:solidFill>
                <a:schemeClr val="bg1"/>
              </a:solidFill>
              <a:latin typeface="Arial" pitchFamily="34" charset="0"/>
              <a:cs typeface="Arial" pitchFamily="34" charset="0"/>
            </a:endParaRPr>
          </a:p>
          <a:p>
            <a:pPr lvl="0" algn="just" eaLnBrk="0" fontAlgn="base" hangingPunct="0">
              <a:spcBef>
                <a:spcPct val="0"/>
              </a:spcBef>
              <a:spcAft>
                <a:spcPct val="0"/>
              </a:spcAft>
            </a:pPr>
            <a:r>
              <a:rPr lang="pt-BR" dirty="0" smtClean="0">
                <a:solidFill>
                  <a:schemeClr val="bg1"/>
                </a:solidFill>
                <a:latin typeface="Arial" pitchFamily="34" charset="0"/>
                <a:ea typeface="Calibri" pitchFamily="34" charset="0"/>
                <a:cs typeface="Arial" pitchFamily="34" charset="0"/>
              </a:rPr>
              <a:t>A produ</a:t>
            </a:r>
            <a:r>
              <a:rPr lang="pt-BR" dirty="0" smtClean="0">
                <a:solidFill>
                  <a:schemeClr val="bg1"/>
                </a:solidFill>
                <a:latin typeface="Calibri"/>
                <a:ea typeface="Calibri" pitchFamily="34" charset="0"/>
                <a:cs typeface="Arial" pitchFamily="34" charset="0"/>
              </a:rPr>
              <a:t>ç</a:t>
            </a:r>
            <a:r>
              <a:rPr lang="pt-BR" dirty="0" smtClean="0">
                <a:solidFill>
                  <a:schemeClr val="bg1"/>
                </a:solidFill>
                <a:latin typeface="Arial" pitchFamily="34" charset="0"/>
                <a:ea typeface="Calibri" pitchFamily="34" charset="0"/>
                <a:cs typeface="Arial" pitchFamily="34" charset="0"/>
              </a:rPr>
              <a:t>ão de energia </a:t>
            </a:r>
            <a:r>
              <a:rPr lang="pt-BR" dirty="0" smtClean="0">
                <a:solidFill>
                  <a:schemeClr val="bg1"/>
                </a:solidFill>
                <a:latin typeface="Calibri"/>
                <a:ea typeface="Calibri" pitchFamily="34" charset="0"/>
                <a:cs typeface="Arial" pitchFamily="34" charset="0"/>
              </a:rPr>
              <a:t>é</a:t>
            </a:r>
            <a:r>
              <a:rPr lang="pt-BR" dirty="0" smtClean="0">
                <a:solidFill>
                  <a:schemeClr val="bg1"/>
                </a:solidFill>
                <a:latin typeface="Arial" pitchFamily="34" charset="0"/>
                <a:ea typeface="Calibri" pitchFamily="34" charset="0"/>
                <a:cs typeface="Arial" pitchFamily="34" charset="0"/>
              </a:rPr>
              <a:t> muito presente no nosso dia-a-dia.  Como discutimos anteriormente no vídeo, o movimento de um carro a energia envolvida </a:t>
            </a:r>
            <a:r>
              <a:rPr lang="pt-BR" dirty="0" smtClean="0">
                <a:solidFill>
                  <a:schemeClr val="bg1"/>
                </a:solidFill>
                <a:latin typeface="Calibri"/>
                <a:ea typeface="Calibri" pitchFamily="34" charset="0"/>
                <a:cs typeface="Arial" pitchFamily="34" charset="0"/>
              </a:rPr>
              <a:t>é</a:t>
            </a:r>
            <a:r>
              <a:rPr lang="pt-BR" dirty="0" smtClean="0">
                <a:solidFill>
                  <a:schemeClr val="bg1"/>
                </a:solidFill>
                <a:latin typeface="Arial" pitchFamily="34" charset="0"/>
                <a:ea typeface="Calibri" pitchFamily="34" charset="0"/>
                <a:cs typeface="Arial" pitchFamily="34" charset="0"/>
              </a:rPr>
              <a:t> gerada a partir de combust</a:t>
            </a:r>
            <a:r>
              <a:rPr lang="pt-BR" dirty="0" smtClean="0">
                <a:solidFill>
                  <a:schemeClr val="bg1"/>
                </a:solidFill>
                <a:latin typeface="Calibri"/>
                <a:ea typeface="Calibri" pitchFamily="34" charset="0"/>
                <a:cs typeface="Arial" pitchFamily="34" charset="0"/>
              </a:rPr>
              <a:t>í</a:t>
            </a:r>
            <a:r>
              <a:rPr lang="pt-BR" dirty="0" smtClean="0">
                <a:solidFill>
                  <a:schemeClr val="bg1"/>
                </a:solidFill>
                <a:latin typeface="Arial" pitchFamily="34" charset="0"/>
                <a:ea typeface="Calibri" pitchFamily="34" charset="0"/>
                <a:cs typeface="Arial" pitchFamily="34" charset="0"/>
              </a:rPr>
              <a:t>veis que são queimados no motor. </a:t>
            </a:r>
            <a:endParaRPr lang="pt-BR" dirty="0" smtClean="0">
              <a:solidFill>
                <a:schemeClr val="bg1"/>
              </a:solidFill>
              <a:latin typeface="Arial" pitchFamily="34" charset="0"/>
              <a:cs typeface="Arial" pitchFamily="34" charset="0"/>
            </a:endParaRPr>
          </a:p>
          <a:p>
            <a:pPr lvl="0" algn="just" eaLnBrk="0" fontAlgn="base" hangingPunct="0">
              <a:spcBef>
                <a:spcPct val="0"/>
              </a:spcBef>
              <a:spcAft>
                <a:spcPct val="0"/>
              </a:spcAft>
            </a:pPr>
            <a:r>
              <a:rPr lang="pt-BR" dirty="0" smtClean="0">
                <a:solidFill>
                  <a:schemeClr val="bg1"/>
                </a:solidFill>
                <a:latin typeface="Arial" pitchFamily="34" charset="0"/>
                <a:ea typeface="Calibri" pitchFamily="34" charset="0"/>
                <a:cs typeface="Arial" pitchFamily="34" charset="0"/>
              </a:rPr>
              <a:t>Agora vamos analisar a produ</a:t>
            </a:r>
            <a:r>
              <a:rPr lang="pt-BR" dirty="0" smtClean="0">
                <a:solidFill>
                  <a:schemeClr val="bg1"/>
                </a:solidFill>
                <a:latin typeface="Calibri"/>
                <a:ea typeface="Calibri" pitchFamily="34" charset="0"/>
                <a:cs typeface="Arial" pitchFamily="34" charset="0"/>
              </a:rPr>
              <a:t>ç</a:t>
            </a:r>
            <a:r>
              <a:rPr lang="pt-BR" dirty="0" smtClean="0">
                <a:solidFill>
                  <a:schemeClr val="bg1"/>
                </a:solidFill>
                <a:latin typeface="Arial" pitchFamily="34" charset="0"/>
                <a:ea typeface="Calibri" pitchFamily="34" charset="0"/>
                <a:cs typeface="Arial" pitchFamily="34" charset="0"/>
              </a:rPr>
              <a:t>ão de energia em outras situa</a:t>
            </a:r>
            <a:r>
              <a:rPr lang="pt-BR" dirty="0" smtClean="0">
                <a:solidFill>
                  <a:schemeClr val="bg1"/>
                </a:solidFill>
                <a:latin typeface="Calibri"/>
                <a:ea typeface="Calibri" pitchFamily="34" charset="0"/>
                <a:cs typeface="Arial" pitchFamily="34" charset="0"/>
              </a:rPr>
              <a:t>ç</a:t>
            </a:r>
            <a:r>
              <a:rPr lang="pt-BR" dirty="0" smtClean="0">
                <a:solidFill>
                  <a:schemeClr val="bg1"/>
                </a:solidFill>
                <a:latin typeface="Arial" pitchFamily="34" charset="0"/>
                <a:ea typeface="Calibri" pitchFamily="34" charset="0"/>
                <a:cs typeface="Arial" pitchFamily="34" charset="0"/>
              </a:rPr>
              <a:t>ões. </a:t>
            </a:r>
            <a:endParaRPr lang="pt-BR" dirty="0" smtClean="0">
              <a:solidFill>
                <a:schemeClr val="bg1"/>
              </a:solidFill>
              <a:latin typeface="Arial" pitchFamily="34" charset="0"/>
              <a:cs typeface="Arial" pitchFamily="34" charset="0"/>
            </a:endParaRPr>
          </a:p>
        </p:txBody>
      </p:sp>
      <p:sp>
        <p:nvSpPr>
          <p:cNvPr id="5" name="Rectangle 4"/>
          <p:cNvSpPr>
            <a:spLocks noChangeArrowheads="1"/>
          </p:cNvSpPr>
          <p:nvPr/>
        </p:nvSpPr>
        <p:spPr bwMode="auto">
          <a:xfrm>
            <a:off x="928662" y="4143380"/>
            <a:ext cx="4000528" cy="2523768"/>
          </a:xfrm>
          <a:prstGeom prst="rect">
            <a:avLst/>
          </a:prstGeom>
          <a:solidFill>
            <a:schemeClr val="tx2">
              <a:lumMod val="50000"/>
            </a:schemeClr>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dirty="0" smtClean="0">
                <a:ln>
                  <a:noFill/>
                </a:ln>
                <a:solidFill>
                  <a:schemeClr val="bg1"/>
                </a:solidFill>
                <a:effectLst/>
                <a:latin typeface="Arial" pitchFamily="34" charset="0"/>
                <a:ea typeface="Calibri" pitchFamily="34" charset="0"/>
                <a:cs typeface="Arial" pitchFamily="34" charset="0"/>
              </a:rPr>
              <a:t>Material</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500 mL de </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gua (H</a:t>
            </a:r>
            <a:r>
              <a:rPr kumimoji="0" lang="pt-BR" sz="2000" b="0" i="0" u="none" strike="noStrike" cap="none" normalizeH="0" baseline="-30000" dirty="0" smtClean="0">
                <a:ln>
                  <a:noFill/>
                </a:ln>
                <a:solidFill>
                  <a:schemeClr val="bg1"/>
                </a:solidFill>
                <a:effectLst/>
                <a:latin typeface="Arial" pitchFamily="34" charset="0"/>
                <a:ea typeface="Calibri" pitchFamily="34" charset="0"/>
                <a:cs typeface="Arial" pitchFamily="34" charset="0"/>
              </a:rPr>
              <a:t>2</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O);</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500 g de cal virgem (CaO - </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ó</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xido de c</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lcio); </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1 assadeira;</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1 folha de papel alum</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nio (60cm);</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1 ovo de galinha cru;</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Imagem 1"/>
          <p:cNvPicPr>
            <a:picLocks noChangeAspect="1" noChangeArrowheads="1"/>
          </p:cNvPicPr>
          <p:nvPr/>
        </p:nvPicPr>
        <p:blipFill>
          <a:blip r:embed="rId2" cstate="print"/>
          <a:srcRect/>
          <a:stretch>
            <a:fillRect/>
          </a:stretch>
        </p:blipFill>
        <p:spPr bwMode="auto">
          <a:xfrm>
            <a:off x="6072198" y="4000504"/>
            <a:ext cx="2071702" cy="1143008"/>
          </a:xfrm>
          <a:prstGeom prst="rect">
            <a:avLst/>
          </a:prstGeom>
          <a:noFill/>
        </p:spPr>
      </p:pic>
      <p:sp>
        <p:nvSpPr>
          <p:cNvPr id="7" name="Caixa de texto 86"/>
          <p:cNvSpPr txBox="1">
            <a:spLocks noChangeArrowheads="1"/>
          </p:cNvSpPr>
          <p:nvPr/>
        </p:nvSpPr>
        <p:spPr bwMode="auto">
          <a:xfrm>
            <a:off x="6072198" y="5214950"/>
            <a:ext cx="2071702" cy="3693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9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Figura 1:</a:t>
            </a:r>
            <a:r>
              <a:rPr kumimoji="0" lang="pt-BR" sz="9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Aspecto da forminha de papel alumínio para Experimento 1</a:t>
            </a:r>
            <a:endParaRPr kumimoji="0" lang="pt-BR"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8" name="Retângulo 7"/>
          <p:cNvSpPr/>
          <p:nvPr/>
        </p:nvSpPr>
        <p:spPr>
          <a:xfrm>
            <a:off x="5214942" y="5715016"/>
            <a:ext cx="3929058" cy="1015663"/>
          </a:xfrm>
          <a:prstGeom prst="rect">
            <a:avLst/>
          </a:prstGeom>
          <a:ln w="76200">
            <a:solidFill>
              <a:schemeClr val="tx1"/>
            </a:solidFill>
          </a:ln>
        </p:spPr>
        <p:txBody>
          <a:bodyPr wrap="square">
            <a:spAutoFit/>
          </a:bodyPr>
          <a:lstStyle/>
          <a:p>
            <a:r>
              <a:rPr lang="pt-BR" sz="1400" dirty="0" smtClean="0">
                <a:hlinkClick r:id="rId3"/>
              </a:rPr>
              <a:t>http://www.pontociencia.org.br/experimentos-interna.php?experimento=630&amp;OVOS+A+LA+QUIMICA</a:t>
            </a:r>
            <a:endParaRPr lang="pt-BR" sz="1400" dirty="0" smtClean="0"/>
          </a:p>
          <a:p>
            <a:endParaRPr lang="pt-BR" dirty="0"/>
          </a:p>
        </p:txBody>
      </p:sp>
      <p:sp>
        <p:nvSpPr>
          <p:cNvPr id="9" name="CaixaDeTexto 8"/>
          <p:cNvSpPr txBox="1"/>
          <p:nvPr/>
        </p:nvSpPr>
        <p:spPr>
          <a:xfrm>
            <a:off x="928662" y="142852"/>
            <a:ext cx="7429552" cy="369332"/>
          </a:xfrm>
          <a:prstGeom prst="rect">
            <a:avLst/>
          </a:prstGeom>
          <a:solidFill>
            <a:srgbClr val="FFFF00"/>
          </a:solidFill>
          <a:ln w="76200">
            <a:solidFill>
              <a:schemeClr val="tx1"/>
            </a:solidFill>
          </a:ln>
        </p:spPr>
        <p:txBody>
          <a:bodyPr wrap="square" rtlCol="0">
            <a:spAutoFit/>
          </a:bodyPr>
          <a:lstStyle/>
          <a:p>
            <a:pPr algn="ctr"/>
            <a:r>
              <a:rPr lang="pt-BR" b="1" dirty="0" smtClean="0">
                <a:solidFill>
                  <a:srgbClr val="FF0000"/>
                </a:solidFill>
              </a:rPr>
              <a:t> ATIVIDADE EXPERIMENTAL 3</a:t>
            </a:r>
            <a:endParaRPr lang="pt-BR" b="1" dirty="0">
              <a:solidFill>
                <a:srgbClr val="FF0000"/>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ChangeArrowheads="1"/>
          </p:cNvSpPr>
          <p:nvPr/>
        </p:nvSpPr>
        <p:spPr bwMode="auto">
          <a:xfrm>
            <a:off x="1571604" y="1000108"/>
            <a:ext cx="6786610" cy="5170646"/>
          </a:xfrm>
          <a:prstGeom prst="rect">
            <a:avLst/>
          </a:prstGeom>
          <a:solidFill>
            <a:schemeClr val="tx2">
              <a:lumMod val="50000"/>
            </a:schemeClr>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2400" b="1" i="0" u="none" strike="noStrike" cap="none" normalizeH="0" baseline="0" dirty="0" smtClean="0">
                <a:ln>
                  <a:noFill/>
                </a:ln>
                <a:solidFill>
                  <a:schemeClr val="bg1"/>
                </a:solidFill>
                <a:effectLst/>
                <a:latin typeface="Arial" pitchFamily="34" charset="0"/>
                <a:ea typeface="Calibri" pitchFamily="34" charset="0"/>
                <a:cs typeface="Arial" pitchFamily="34" charset="0"/>
              </a:rPr>
              <a:t>Procedimentos</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 Coloque todo o </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ó</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xido de c</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lcio (CaO) bem distribu</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do na assadeira; </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II. Dobre a folha de papel alum</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nio de modo a obter uma forminha (Figura 1).</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III. Despeje a </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gua (H</a:t>
            </a:r>
            <a:r>
              <a:rPr kumimoji="0" lang="pt-BR" sz="2400" b="0" i="0" u="none" strike="noStrike" cap="none" normalizeH="0" baseline="-30000" dirty="0" smtClean="0">
                <a:ln>
                  <a:noFill/>
                </a:ln>
                <a:solidFill>
                  <a:schemeClr val="bg1"/>
                </a:solidFill>
                <a:effectLst/>
                <a:latin typeface="Arial" pitchFamily="34" charset="0"/>
                <a:ea typeface="Calibri" pitchFamily="34" charset="0"/>
                <a:cs typeface="Arial" pitchFamily="34" charset="0"/>
              </a:rPr>
              <a:t>2</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O) devagar sobre o </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ó</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xido de c</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lcio (CaO).</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VI. Coloque CUIDADOSAMENTE a forminha sobre a mistura de </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ó</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xido de c</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lcio (CaO)  e </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gua. </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V. Quebre o ovo e coloque dentro da forminha de papel alum</a:t>
            </a:r>
            <a:r>
              <a:rPr kumimoji="0" lang="pt-BR" sz="2400" b="0"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nio.</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VI. Aguarde uns minutos e observe o sistema.</a:t>
            </a:r>
            <a:endParaRPr kumimoji="0" lang="pt-BR"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6</a:t>
            </a:r>
            <a:endParaRPr lang="pt-BR" dirty="0"/>
          </a:p>
        </p:txBody>
      </p:sp>
      <p:pic>
        <p:nvPicPr>
          <p:cNvPr id="4" name="Picture 7"/>
          <p:cNvPicPr>
            <a:picLocks noChangeAspect="1" noChangeArrowheads="1"/>
          </p:cNvPicPr>
          <p:nvPr/>
        </p:nvPicPr>
        <p:blipFill>
          <a:blip r:embed="rId2" cstate="print"/>
          <a:srcRect/>
          <a:stretch>
            <a:fillRect/>
          </a:stretch>
        </p:blipFill>
        <p:spPr bwMode="auto">
          <a:xfrm>
            <a:off x="1571604" y="1428736"/>
            <a:ext cx="6715172" cy="450059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857884" y="3857628"/>
            <a:ext cx="3033705" cy="27717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857224" y="3786190"/>
            <a:ext cx="4429124" cy="2800350"/>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1285852" y="642918"/>
            <a:ext cx="3000396" cy="2000250"/>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cstate="print"/>
          <a:srcRect/>
          <a:stretch>
            <a:fillRect/>
          </a:stretch>
        </p:blipFill>
        <p:spPr bwMode="auto">
          <a:xfrm>
            <a:off x="4857752" y="642918"/>
            <a:ext cx="3924309" cy="2600329"/>
          </a:xfrm>
          <a:prstGeom prst="rect">
            <a:avLst/>
          </a:prstGeom>
          <a:noFill/>
          <a:ln w="9525">
            <a:noFill/>
            <a:miter lim="800000"/>
            <a:headEnd/>
            <a:tailEnd/>
          </a:ln>
          <a:effec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0" y="0"/>
            <a:ext cx="9144000" cy="7017306"/>
          </a:xfrm>
          <a:prstGeom prst="rect">
            <a:avLst/>
          </a:prstGeom>
          <a:solidFill>
            <a:schemeClr val="tx2">
              <a:lumMod val="50000"/>
            </a:schemeClr>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rgbClr val="FF0000"/>
                </a:solidFill>
                <a:effectLst/>
                <a:latin typeface="Arial" pitchFamily="34" charset="0"/>
                <a:ea typeface="Calibri" pitchFamily="34" charset="0"/>
                <a:cs typeface="Arial" pitchFamily="34" charset="0"/>
              </a:rPr>
              <a:t>Questões para discussão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Descreva o que você observou ao longo do experimento.</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Como você pode explicar o fato observado?</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Considerando os materiais utilizados, indique os reagentes envolvidos na ocorrência do fenômeno.</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O que ocorre entre os reagentes para que seja possível observar o fenômeno?</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Represente a ocorrência da reação entre os reagentes citados por meio de uma equação química, sabendo que após a transformação teremos como produto hidróxido de cálcio - Ca(OH)</a:t>
            </a:r>
            <a:r>
              <a:rPr kumimoji="0" lang="pt-BR" sz="2000" b="1" i="0" u="none" strike="noStrike" cap="none" normalizeH="0" baseline="-30000" dirty="0" smtClean="0">
                <a:ln>
                  <a:noFill/>
                </a:ln>
                <a:effectLst/>
                <a:latin typeface="Arial" pitchFamily="34" charset="0"/>
                <a:ea typeface="Calibri" pitchFamily="34" charset="0"/>
                <a:cs typeface="Arial" pitchFamily="34" charset="0"/>
              </a:rPr>
              <a:t>2</a:t>
            </a:r>
            <a:r>
              <a:rPr kumimoji="0" lang="pt-BR" sz="2000" b="1" i="0" u="none" strike="noStrike" cap="none" normalizeH="0" baseline="0" dirty="0" smtClean="0">
                <a:ln>
                  <a:noFill/>
                </a:ln>
                <a:effectLst/>
                <a:latin typeface="Arial" pitchFamily="34" charset="0"/>
                <a:ea typeface="Calibri" pitchFamily="34" charset="0"/>
                <a:cs typeface="Arial" pitchFamily="34" charset="0"/>
              </a:rPr>
              <a:t>.</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Na sua casa, ao preparar um ovo, em uma frigideira aquecida no fogão, você coloca a panela em contato com a chama. A energia que é liberada na “boca” do fogão é advinda da queima do gás de cozinha (butano C</a:t>
            </a:r>
            <a:r>
              <a:rPr kumimoji="0" lang="pt-BR" sz="2000" b="1" i="0" u="none" strike="noStrike" cap="none" normalizeH="0" baseline="-30000" dirty="0" smtClean="0">
                <a:ln>
                  <a:noFill/>
                </a:ln>
                <a:effectLst/>
                <a:latin typeface="Arial" pitchFamily="34" charset="0"/>
                <a:ea typeface="Calibri" pitchFamily="34" charset="0"/>
                <a:cs typeface="Arial" pitchFamily="34" charset="0"/>
              </a:rPr>
              <a:t>4</a:t>
            </a:r>
            <a:r>
              <a:rPr kumimoji="0" lang="pt-BR" sz="2000" b="1" i="0" u="none" strike="noStrike" cap="none" normalizeH="0" baseline="0" dirty="0" smtClean="0">
                <a:ln>
                  <a:noFill/>
                </a:ln>
                <a:effectLst/>
                <a:latin typeface="Arial" pitchFamily="34" charset="0"/>
                <a:ea typeface="Calibri" pitchFamily="34" charset="0"/>
                <a:cs typeface="Arial" pitchFamily="34" charset="0"/>
              </a:rPr>
              <a:t>H</a:t>
            </a:r>
            <a:r>
              <a:rPr kumimoji="0" lang="pt-BR" sz="2000" b="1" i="0" u="none" strike="noStrike" cap="none" normalizeH="0" baseline="-30000" dirty="0" smtClean="0">
                <a:ln>
                  <a:noFill/>
                </a:ln>
                <a:effectLst/>
                <a:latin typeface="Arial" pitchFamily="34" charset="0"/>
                <a:ea typeface="Calibri" pitchFamily="34" charset="0"/>
                <a:cs typeface="Arial" pitchFamily="34" charset="0"/>
              </a:rPr>
              <a:t>8</a:t>
            </a:r>
            <a:r>
              <a:rPr kumimoji="0" lang="pt-BR" sz="2000" b="1" i="0" u="none" strike="noStrike" cap="none" normalizeH="0" baseline="0" dirty="0" smtClean="0">
                <a:ln>
                  <a:noFill/>
                </a:ln>
                <a:effectLst/>
                <a:latin typeface="Arial" pitchFamily="34" charset="0"/>
                <a:ea typeface="Calibri" pitchFamily="34" charset="0"/>
                <a:cs typeface="Arial" pitchFamily="34" charset="0"/>
              </a:rPr>
              <a:t>). Escreva a equação química que representa a queima do gás de cozinha, sabendo que os produtos de uma combustão completa são gás carbônico (CO</a:t>
            </a:r>
            <a:r>
              <a:rPr kumimoji="0" lang="pt-BR" sz="2000" b="1" i="0" u="none" strike="noStrike" cap="none" normalizeH="0" baseline="-30000" dirty="0" smtClean="0">
                <a:ln>
                  <a:noFill/>
                </a:ln>
                <a:effectLst/>
                <a:latin typeface="Arial" pitchFamily="34" charset="0"/>
                <a:ea typeface="Calibri" pitchFamily="34" charset="0"/>
                <a:cs typeface="Arial" pitchFamily="34" charset="0"/>
              </a:rPr>
              <a:t>2</a:t>
            </a:r>
            <a:r>
              <a:rPr kumimoji="0" lang="pt-BR" sz="2000" b="1" i="0" u="none" strike="noStrike" cap="none" normalizeH="0" baseline="0" dirty="0" smtClean="0">
                <a:ln>
                  <a:noFill/>
                </a:ln>
                <a:effectLst/>
                <a:latin typeface="Arial" pitchFamily="34" charset="0"/>
                <a:ea typeface="Calibri" pitchFamily="34" charset="0"/>
                <a:cs typeface="Arial" pitchFamily="34" charset="0"/>
              </a:rPr>
              <a:t>) e água.</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Nesse processo de combustão há liberação ou consumo de energia?</a:t>
            </a:r>
            <a:endParaRPr kumimoji="0" lang="pt-BR" sz="20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sz="2000" b="1" i="0" u="none" strike="noStrike" cap="none" normalizeH="0" baseline="0" dirty="0" smtClean="0">
                <a:ln>
                  <a:noFill/>
                </a:ln>
                <a:effectLst/>
                <a:latin typeface="Arial" pitchFamily="34" charset="0"/>
                <a:ea typeface="Calibri" pitchFamily="34" charset="0"/>
                <a:cs typeface="Arial" pitchFamily="34" charset="0"/>
              </a:rPr>
              <a:t>Na equação proposta na questão anterior, proponha uma forma de registrar a energia que foi liberada na combustão.</a:t>
            </a:r>
          </a:p>
          <a:p>
            <a:pPr marL="0" marR="0" lvl="0" indent="0" algn="just" defTabSz="914400" rtl="0" eaLnBrk="0" fontAlgn="base" latinLnBrk="0" hangingPunct="0">
              <a:lnSpc>
                <a:spcPct val="100000"/>
              </a:lnSpc>
              <a:spcBef>
                <a:spcPct val="0"/>
              </a:spcBef>
              <a:spcAft>
                <a:spcPct val="0"/>
              </a:spcAft>
              <a:buClrTx/>
              <a:buSzTx/>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3042" y="214290"/>
            <a:ext cx="6572296" cy="518874"/>
          </a:xfrm>
          <a:solidFill>
            <a:schemeClr val="tx2">
              <a:lumMod val="50000"/>
            </a:schemeClr>
          </a:solidFill>
          <a:ln w="76200">
            <a:solidFill>
              <a:schemeClr val="tx1"/>
            </a:solidFill>
          </a:ln>
        </p:spPr>
        <p:txBody>
          <a:bodyPr>
            <a:normAutofit fontScale="90000"/>
          </a:bodyPr>
          <a:lstStyle/>
          <a:p>
            <a:pPr algn="ctr"/>
            <a:r>
              <a:rPr lang="pt-BR" dirty="0" smtClean="0">
                <a:solidFill>
                  <a:schemeClr val="bg1"/>
                </a:solidFill>
              </a:rPr>
              <a:t>Explicação Científica</a:t>
            </a:r>
            <a:endParaRPr lang="pt-BR" dirty="0">
              <a:solidFill>
                <a:schemeClr val="bg1"/>
              </a:solidFill>
            </a:endParaRPr>
          </a:p>
        </p:txBody>
      </p:sp>
      <p:sp>
        <p:nvSpPr>
          <p:cNvPr id="3" name="Retângulo 2"/>
          <p:cNvSpPr/>
          <p:nvPr/>
        </p:nvSpPr>
        <p:spPr>
          <a:xfrm>
            <a:off x="285720" y="928670"/>
            <a:ext cx="8643998" cy="5632311"/>
          </a:xfrm>
          <a:prstGeom prst="rect">
            <a:avLst/>
          </a:prstGeom>
          <a:solidFill>
            <a:schemeClr val="tx2">
              <a:lumMod val="50000"/>
            </a:schemeClr>
          </a:solidFill>
          <a:ln w="76200">
            <a:solidFill>
              <a:schemeClr val="tx1"/>
            </a:solidFill>
          </a:ln>
        </p:spPr>
        <p:txBody>
          <a:bodyPr wrap="square">
            <a:spAutoFit/>
          </a:bodyPr>
          <a:lstStyle/>
          <a:p>
            <a:pPr algn="ctr"/>
            <a:r>
              <a:rPr lang="pt-BR" sz="2400" dirty="0" smtClean="0">
                <a:solidFill>
                  <a:srgbClr val="FF0000"/>
                </a:solidFill>
              </a:rPr>
              <a:t>O que acontece?</a:t>
            </a:r>
          </a:p>
          <a:p>
            <a:pPr algn="just"/>
            <a:r>
              <a:rPr lang="pt-BR" sz="2800" b="1" dirty="0" smtClean="0"/>
              <a:t>Quando o óxido de cálcio entra em contato com a água ele reage formando hidróxido de cálcio e liberando muita energia. Observa-se também um grande aumento no volume do sólido.</a:t>
            </a:r>
          </a:p>
          <a:p>
            <a:pPr algn="just"/>
            <a:r>
              <a:rPr lang="pt-BR" sz="2800" b="1" dirty="0" smtClean="0"/>
              <a:t>A energia liberada é resultante da formação de hidróxido de cálcio sólido e, ainda, da sua dissolução em água. Ambos os processos são exotérmicos:</a:t>
            </a:r>
          </a:p>
          <a:p>
            <a:r>
              <a:rPr lang="pt-BR" sz="2800" b="1" dirty="0" smtClean="0"/>
              <a:t>CaO(s)+ H</a:t>
            </a:r>
            <a:r>
              <a:rPr lang="pt-BR" sz="2000" b="1" dirty="0" smtClean="0"/>
              <a:t>2</a:t>
            </a:r>
            <a:r>
              <a:rPr lang="pt-BR" sz="2800" b="1" dirty="0" smtClean="0"/>
              <a:t>O(ℓ)--&gt; Ca(OH) </a:t>
            </a:r>
            <a:r>
              <a:rPr lang="pt-BR" sz="2000" b="1" dirty="0" smtClean="0"/>
              <a:t>2</a:t>
            </a:r>
            <a:r>
              <a:rPr lang="pt-BR" sz="2800" b="1" dirty="0" smtClean="0"/>
              <a:t>(s)     ∆H= -65,16 kJ/mol</a:t>
            </a:r>
          </a:p>
          <a:p>
            <a:r>
              <a:rPr lang="pt-BR" sz="2800" b="1" dirty="0" smtClean="0"/>
              <a:t>CaO(s)+ H</a:t>
            </a:r>
            <a:r>
              <a:rPr lang="pt-BR" sz="2000" b="1" dirty="0" smtClean="0"/>
              <a:t>2</a:t>
            </a:r>
            <a:r>
              <a:rPr lang="pt-BR" sz="2800" b="1" dirty="0" smtClean="0"/>
              <a:t>O(ℓ)--&gt; Ca(OH) </a:t>
            </a:r>
            <a:r>
              <a:rPr lang="pt-BR" sz="2000" b="1" dirty="0" smtClean="0"/>
              <a:t>2</a:t>
            </a:r>
            <a:r>
              <a:rPr lang="pt-BR" sz="2800" b="1" dirty="0" smtClean="0"/>
              <a:t>(aq)   ∆H= -81,89 kJ/mol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000100" y="357166"/>
            <a:ext cx="7286708" cy="1015663"/>
          </a:xfrm>
          <a:prstGeom prst="rect">
            <a:avLst/>
          </a:prstGeom>
          <a:solidFill>
            <a:srgbClr val="FFFF00"/>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dirty="0" smtClean="0">
                <a:ln>
                  <a:noFill/>
                </a:ln>
                <a:solidFill>
                  <a:schemeClr val="bg1"/>
                </a:solidFill>
                <a:effectLst/>
                <a:latin typeface="Arial" pitchFamily="34" charset="0"/>
                <a:ea typeface="Calibri" pitchFamily="34" charset="0"/>
                <a:cs typeface="Arial" pitchFamily="34" charset="0"/>
              </a:rPr>
              <a:t>Experimento </a:t>
            </a:r>
            <a:r>
              <a:rPr lang="pt-BR" sz="2000" b="1" dirty="0" smtClean="0">
                <a:solidFill>
                  <a:schemeClr val="bg1"/>
                </a:solidFill>
                <a:latin typeface="Arial" pitchFamily="34" charset="0"/>
                <a:ea typeface="Calibri" pitchFamily="34" charset="0"/>
                <a:cs typeface="Arial" pitchFamily="34" charset="0"/>
              </a:rPr>
              <a:t>2</a:t>
            </a:r>
            <a:r>
              <a:rPr kumimoji="0" lang="pt-BR" sz="2000" b="1"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pt-BR" sz="2000" b="1" i="0" u="none" strike="noStrike" cap="none" normalizeH="0" dirty="0" smtClean="0">
                <a:ln>
                  <a:noFill/>
                </a:ln>
                <a:solidFill>
                  <a:schemeClr val="bg1"/>
                </a:solidFill>
                <a:effectLst/>
                <a:latin typeface="Arial" pitchFamily="34" charset="0"/>
                <a:ea typeface="Calibri" pitchFamily="34" charset="0"/>
                <a:cs typeface="Arial" pitchFamily="34" charset="0"/>
              </a:rPr>
              <a:t> Observando o comportamento das reações endotérmicas e exotérmicas</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p:txBody>
      </p:sp>
      <p:sp>
        <p:nvSpPr>
          <p:cNvPr id="5121" name="Rectangle 1"/>
          <p:cNvSpPr>
            <a:spLocks noChangeArrowheads="1"/>
          </p:cNvSpPr>
          <p:nvPr/>
        </p:nvSpPr>
        <p:spPr bwMode="auto">
          <a:xfrm>
            <a:off x="500034" y="1643050"/>
            <a:ext cx="8215370" cy="2308324"/>
          </a:xfrm>
          <a:prstGeom prst="rect">
            <a:avLst/>
          </a:prstGeom>
          <a:solidFill>
            <a:schemeClr val="tx2">
              <a:lumMod val="50000"/>
            </a:schemeClr>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A energia envolvida na transforma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é</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 analisada pela observa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do estado inicial e do estado final do processo, e relacionada com a varia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de temperatura do conjunto. Ao</a:t>
            </a:r>
            <a:r>
              <a:rPr kumimoji="0" lang="pt-BR" b="1" i="0" u="none" strike="noStrike" cap="none" normalizeH="0" dirty="0" smtClean="0">
                <a:ln>
                  <a:noFill/>
                </a:ln>
                <a:solidFill>
                  <a:schemeClr val="bg1"/>
                </a:solidFill>
                <a:effectLst/>
                <a:latin typeface="Arial" pitchFamily="34" charset="0"/>
                <a:ea typeface="Calibri" pitchFamily="34" charset="0"/>
                <a:cs typeface="Arial" pitchFamily="34" charset="0"/>
              </a:rPr>
              <a:t> </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favorecer o contato entre duas substâncias, ocorre uma varia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da temperatura do sistema, como um todo, a qual </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é</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 utilizada para analisarmos a perda ou o ganho de energia na transforma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em estudo. Agora vamos investigar a absor</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e a libera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ão de energia em diferentes transforma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ões utilizando reagentes iguais para as duas situa</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ões diferentes.</a:t>
            </a:r>
            <a:endParaRPr kumimoji="0" lang="pt-BR" b="1" i="0" u="none" strike="noStrike" cap="none" normalizeH="0" baseline="0" dirty="0" smtClean="0">
              <a:ln>
                <a:noFill/>
              </a:ln>
              <a:solidFill>
                <a:schemeClr val="bg1"/>
              </a:solidFill>
              <a:effectLst/>
              <a:latin typeface="Arial" pitchFamily="34" charset="0"/>
              <a:cs typeface="Arial" pitchFamily="34" charset="0"/>
            </a:endParaRPr>
          </a:p>
        </p:txBody>
      </p:sp>
      <p:sp>
        <p:nvSpPr>
          <p:cNvPr id="5122" name="Rectangle 2"/>
          <p:cNvSpPr>
            <a:spLocks noChangeArrowheads="1"/>
          </p:cNvSpPr>
          <p:nvPr/>
        </p:nvSpPr>
        <p:spPr bwMode="auto">
          <a:xfrm>
            <a:off x="500034" y="4071942"/>
            <a:ext cx="8286808" cy="2585323"/>
          </a:xfrm>
          <a:prstGeom prst="rect">
            <a:avLst/>
          </a:prstGeom>
          <a:solidFill>
            <a:schemeClr val="tx2">
              <a:lumMod val="50000"/>
            </a:schemeClr>
          </a:solidFill>
          <a:ln w="5715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rgbClr val="FF0000"/>
                </a:solidFill>
                <a:effectLst/>
                <a:latin typeface="Arial" pitchFamily="34" charset="0"/>
                <a:ea typeface="Calibri" pitchFamily="34" charset="0"/>
                <a:cs typeface="Arial" pitchFamily="34" charset="0"/>
              </a:rPr>
              <a:t>Experimento: </a:t>
            </a:r>
            <a:r>
              <a:rPr kumimoji="0" lang="pt-BR" b="1" i="0" u="none" strike="noStrike" cap="none" normalizeH="0" baseline="0" dirty="0" smtClean="0">
                <a:ln>
                  <a:noFill/>
                </a:ln>
                <a:solidFill>
                  <a:srgbClr val="FF0000"/>
                </a:solidFill>
                <a:effectLst/>
                <a:latin typeface="Calibri"/>
                <a:ea typeface="Calibri" pitchFamily="34" charset="0"/>
                <a:cs typeface="Arial" pitchFamily="34" charset="0"/>
              </a:rPr>
              <a:t>“</a:t>
            </a:r>
            <a:r>
              <a:rPr kumimoji="0" lang="pt-BR" b="1" i="0" u="none" strike="noStrike" cap="none" normalizeH="0" baseline="0" dirty="0" smtClean="0">
                <a:ln>
                  <a:noFill/>
                </a:ln>
                <a:solidFill>
                  <a:srgbClr val="FF0000"/>
                </a:solidFill>
                <a:effectLst/>
                <a:latin typeface="Arial" pitchFamily="34" charset="0"/>
                <a:ea typeface="Calibri" pitchFamily="34" charset="0"/>
                <a:cs typeface="Arial" pitchFamily="34" charset="0"/>
              </a:rPr>
              <a:t>Quebra-Cabe</a:t>
            </a:r>
            <a:r>
              <a:rPr kumimoji="0" lang="pt-BR" b="1" i="0" u="none" strike="noStrike" cap="none" normalizeH="0" baseline="0" dirty="0" smtClean="0">
                <a:ln>
                  <a:noFill/>
                </a:ln>
                <a:solidFill>
                  <a:srgbClr val="FF0000"/>
                </a:solidFill>
                <a:effectLst/>
                <a:latin typeface="Calibri"/>
                <a:ea typeface="Calibri" pitchFamily="34" charset="0"/>
                <a:cs typeface="Arial" pitchFamily="34" charset="0"/>
              </a:rPr>
              <a:t>ç</a:t>
            </a:r>
            <a:r>
              <a:rPr kumimoji="0" lang="pt-BR" b="1" i="0" u="none" strike="noStrike" cap="none" normalizeH="0" baseline="0" dirty="0" smtClean="0">
                <a:ln>
                  <a:noFill/>
                </a:ln>
                <a:solidFill>
                  <a:srgbClr val="FF0000"/>
                </a:solidFill>
                <a:effectLst/>
                <a:latin typeface="Arial" pitchFamily="34" charset="0"/>
                <a:ea typeface="Calibri" pitchFamily="34" charset="0"/>
                <a:cs typeface="Arial" pitchFamily="34" charset="0"/>
              </a:rPr>
              <a:t>a Termoqu</a:t>
            </a:r>
            <a:r>
              <a:rPr kumimoji="0" lang="pt-BR" b="1" i="0" u="none" strike="noStrike" cap="none" normalizeH="0" baseline="0" dirty="0" smtClean="0">
                <a:ln>
                  <a:noFill/>
                </a:ln>
                <a:solidFill>
                  <a:srgbClr val="FF0000"/>
                </a:solidFill>
                <a:effectLst/>
                <a:latin typeface="Calibri"/>
                <a:ea typeface="Calibri" pitchFamily="34" charset="0"/>
                <a:cs typeface="Arial" pitchFamily="34" charset="0"/>
              </a:rPr>
              <a:t>í</a:t>
            </a:r>
            <a:r>
              <a:rPr kumimoji="0" lang="pt-BR" b="1" i="0" u="none" strike="noStrike" cap="none" normalizeH="0" baseline="0" dirty="0" smtClean="0">
                <a:ln>
                  <a:noFill/>
                </a:ln>
                <a:solidFill>
                  <a:srgbClr val="FF0000"/>
                </a:solidFill>
                <a:effectLst/>
                <a:latin typeface="Arial" pitchFamily="34" charset="0"/>
                <a:ea typeface="Calibri" pitchFamily="34" charset="0"/>
                <a:cs typeface="Arial" pitchFamily="34" charset="0"/>
              </a:rPr>
              <a:t>mico</a:t>
            </a:r>
            <a:r>
              <a:rPr kumimoji="0" lang="pt-BR" b="1" i="0" u="none" strike="noStrike" cap="none" normalizeH="0" baseline="0" dirty="0" smtClean="0">
                <a:ln>
                  <a:noFill/>
                </a:ln>
                <a:solidFill>
                  <a:srgbClr val="FF0000"/>
                </a:solidFill>
                <a:effectLst/>
                <a:latin typeface="Calibri"/>
                <a:ea typeface="Calibri" pitchFamily="34" charset="0"/>
                <a:cs typeface="Arial" pitchFamily="34" charset="0"/>
              </a:rPr>
              <a:t>”</a:t>
            </a:r>
            <a:endParaRPr kumimoji="0" lang="pt-BR"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rgbClr val="FF0000"/>
                </a:solidFill>
                <a:effectLst/>
                <a:latin typeface="Arial" pitchFamily="34" charset="0"/>
                <a:ea typeface="Calibri" pitchFamily="34" charset="0"/>
                <a:cs typeface="Arial" pitchFamily="34" charset="0"/>
              </a:rPr>
              <a:t>Material</a:t>
            </a:r>
            <a:endParaRPr kumimoji="0" lang="pt-BR"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100 g de </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gua l</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quidaa 0</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º</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 C;</a:t>
            </a:r>
            <a:endParaRPr kumimoji="0" lang="pt-BR"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200 mL de </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cido sulf</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ú</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rico (H</a:t>
            </a:r>
            <a:r>
              <a:rPr kumimoji="0" lang="pt-BR" b="1" i="0" u="none" strike="noStrike" cap="none" normalizeH="0" baseline="-30000" dirty="0" smtClean="0">
                <a:ln>
                  <a:noFill/>
                </a:ln>
                <a:solidFill>
                  <a:schemeClr val="bg1"/>
                </a:solidFill>
                <a:effectLst/>
                <a:latin typeface="Arial" pitchFamily="34" charset="0"/>
                <a:ea typeface="Calibri" pitchFamily="34" charset="0"/>
                <a:cs typeface="Arial" pitchFamily="34" charset="0"/>
              </a:rPr>
              <a:t>2</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SO</a:t>
            </a:r>
            <a:r>
              <a:rPr kumimoji="0" lang="pt-BR" b="1" i="0" u="none" strike="noStrike" cap="none" normalizeH="0" baseline="-30000" dirty="0" smtClean="0">
                <a:ln>
                  <a:noFill/>
                </a:ln>
                <a:solidFill>
                  <a:schemeClr val="bg1"/>
                </a:solidFill>
                <a:effectLst/>
                <a:latin typeface="Arial" pitchFamily="34" charset="0"/>
                <a:ea typeface="Calibri" pitchFamily="34" charset="0"/>
                <a:cs typeface="Arial" pitchFamily="34" charset="0"/>
              </a:rPr>
              <a:t>4</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 9 mol/L;</a:t>
            </a:r>
            <a:endParaRPr kumimoji="0" lang="pt-BR"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B</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é</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quer de 500 mL;</a:t>
            </a:r>
            <a:endParaRPr kumimoji="0" lang="pt-BR"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2 copos de isopor grandes; </a:t>
            </a:r>
            <a:endParaRPr kumimoji="0" lang="pt-BR"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100 g de geloa 0</a:t>
            </a:r>
            <a:r>
              <a:rPr kumimoji="0" lang="pt-BR" b="1" i="0" u="none" strike="noStrike" cap="none" normalizeH="0" baseline="0" dirty="0" smtClean="0">
                <a:ln>
                  <a:noFill/>
                </a:ln>
                <a:solidFill>
                  <a:schemeClr val="bg1"/>
                </a:solidFill>
                <a:effectLst/>
                <a:latin typeface="Calibri"/>
                <a:ea typeface="Calibri" pitchFamily="34" charset="0"/>
                <a:cs typeface="Arial" pitchFamily="34" charset="0"/>
              </a:rPr>
              <a:t>º</a:t>
            </a: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 C;</a:t>
            </a:r>
            <a:endParaRPr kumimoji="0" lang="pt-BR"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bg1"/>
                </a:solidFill>
                <a:effectLst/>
                <a:latin typeface="Arial" pitchFamily="34" charset="0"/>
                <a:ea typeface="Calibri" pitchFamily="34" charset="0"/>
                <a:cs typeface="Arial" pitchFamily="34" charset="0"/>
              </a:rPr>
              <a:t>2 termômetros.</a:t>
            </a:r>
            <a:endParaRPr kumimoji="0" lang="pt-BR" b="1"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1"/>
          <p:cNvSpPr>
            <a:spLocks noChangeArrowheads="1"/>
          </p:cNvSpPr>
          <p:nvPr/>
        </p:nvSpPr>
        <p:spPr bwMode="auto">
          <a:xfrm>
            <a:off x="1428728" y="1214422"/>
            <a:ext cx="7000892" cy="2554545"/>
          </a:xfrm>
          <a:prstGeom prst="rect">
            <a:avLst/>
          </a:prstGeom>
          <a:solidFill>
            <a:schemeClr val="tx2">
              <a:lumMod val="50000"/>
            </a:schemeClr>
          </a:solidFill>
          <a:ln w="762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2000" b="1" i="0" u="none" strike="noStrike" cap="none" normalizeH="0" baseline="0" dirty="0" smtClean="0">
                <a:ln>
                  <a:noFill/>
                </a:ln>
                <a:solidFill>
                  <a:schemeClr val="bg1"/>
                </a:solidFill>
                <a:effectLst/>
                <a:latin typeface="Arial" pitchFamily="34" charset="0"/>
                <a:ea typeface="Calibri" pitchFamily="34" charset="0"/>
                <a:cs typeface="Arial" pitchFamily="34" charset="0"/>
              </a:rPr>
              <a:t>Procedimentos</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 Coloque o gelo dentro de um copo de isopor e a </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gua l</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quidadentro de outro copo;</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II. Confira as temperaturas utilizando termômetros.</a:t>
            </a:r>
            <a:endParaRPr kumimoji="0" lang="pt-BR"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III. Coloque cuidadosamente 100 mL de </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cido sulf</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ú</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rico no copo contendo gelo e 100 mL no copo contendo </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á</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gua l</a:t>
            </a:r>
            <a:r>
              <a:rPr kumimoji="0" lang="pt-BR" sz="2000" b="0" i="0" u="none" strike="noStrike" cap="none" normalizeH="0" baseline="0" dirty="0" smtClean="0">
                <a:ln>
                  <a:noFill/>
                </a:ln>
                <a:solidFill>
                  <a:schemeClr val="bg1"/>
                </a:solidFill>
                <a:effectLst/>
                <a:latin typeface="Calibri"/>
                <a:ea typeface="Calibri" pitchFamily="34" charset="0"/>
                <a:cs typeface="Arial" pitchFamily="34" charset="0"/>
              </a:rPr>
              <a:t>í</a:t>
            </a: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quida. </a:t>
            </a:r>
          </a:p>
          <a:p>
            <a:pPr marL="0" marR="0" lvl="0" indent="0" algn="l" defTabSz="914400" rtl="0" eaLnBrk="0" fontAlgn="base" latinLnBrk="0" hangingPunct="0">
              <a:lnSpc>
                <a:spcPct val="100000"/>
              </a:lnSpc>
              <a:spcBef>
                <a:spcPct val="0"/>
              </a:spcBef>
              <a:spcAft>
                <a:spcPct val="0"/>
              </a:spcAft>
              <a:buClrTx/>
              <a:buSzTx/>
              <a:buFontTx/>
              <a:buNone/>
              <a:tabLst/>
            </a:pPr>
            <a:r>
              <a:rPr kumimoji="0" lang="pt-BR"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IV. Observe a variação de temperatura</a:t>
            </a:r>
            <a:r>
              <a:rPr kumimoji="0" lang="pt-BR" sz="2000" b="0" i="0" u="none" strike="noStrike" cap="none" normalizeH="0" baseline="0" dirty="0" smtClean="0">
                <a:ln>
                  <a:noFill/>
                </a:ln>
                <a:solidFill>
                  <a:schemeClr val="bg1"/>
                </a:solidFill>
                <a:effectLst/>
                <a:latin typeface="Arial" pitchFamily="34" charset="0"/>
                <a:cs typeface="Arial" pitchFamily="34" charset="0"/>
              </a:rPr>
              <a:t> </a:t>
            </a:r>
          </a:p>
        </p:txBody>
      </p:sp>
      <p:sp>
        <p:nvSpPr>
          <p:cNvPr id="4" name="Retângulo 3"/>
          <p:cNvSpPr/>
          <p:nvPr/>
        </p:nvSpPr>
        <p:spPr>
          <a:xfrm>
            <a:off x="1428728" y="4572008"/>
            <a:ext cx="6929486" cy="1477328"/>
          </a:xfrm>
          <a:prstGeom prst="rect">
            <a:avLst/>
          </a:prstGeom>
          <a:solidFill>
            <a:schemeClr val="tx2">
              <a:lumMod val="50000"/>
            </a:schemeClr>
          </a:solidFill>
          <a:ln w="76200">
            <a:solidFill>
              <a:schemeClr val="tx1"/>
            </a:solidFill>
          </a:ln>
        </p:spPr>
        <p:txBody>
          <a:bodyPr wrap="square">
            <a:spAutoFit/>
          </a:bodyPr>
          <a:lstStyle/>
          <a:p>
            <a:pPr algn="ctr"/>
            <a:r>
              <a:rPr lang="pt-BR" b="1" dirty="0" smtClean="0">
                <a:solidFill>
                  <a:srgbClr val="FF0000"/>
                </a:solidFill>
              </a:rPr>
              <a:t>DISPONÍVEL EM:</a:t>
            </a:r>
          </a:p>
          <a:p>
            <a:pPr algn="ctr"/>
            <a:r>
              <a:rPr lang="pt-BR" dirty="0" smtClean="0">
                <a:solidFill>
                  <a:srgbClr val="FF0000"/>
                </a:solidFill>
              </a:rPr>
              <a:t>http://www.pontociencia.org.br/experimentos-interna.php?experimento=582&amp;QUEBRACABECAS+TERMOQUIMICO.</a:t>
            </a:r>
          </a:p>
          <a:p>
            <a:endParaRPr lang="pt-BR" dirty="0">
              <a:solidFill>
                <a:schemeClr val="bg1"/>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2" cstate="print"/>
          <a:srcRect/>
          <a:stretch>
            <a:fillRect/>
          </a:stretch>
        </p:blipFill>
        <p:spPr bwMode="auto">
          <a:xfrm>
            <a:off x="1643042" y="142852"/>
            <a:ext cx="2643206" cy="2395543"/>
          </a:xfrm>
          <a:prstGeom prst="rect">
            <a:avLst/>
          </a:prstGeom>
          <a:noFill/>
          <a:ln w="9525">
            <a:noFill/>
            <a:miter lim="800000"/>
            <a:headEnd/>
            <a:tailEnd/>
          </a:ln>
          <a:effectLst/>
        </p:spPr>
      </p:pic>
      <p:pic>
        <p:nvPicPr>
          <p:cNvPr id="100355" name="Picture 3"/>
          <p:cNvPicPr>
            <a:picLocks noChangeAspect="1" noChangeArrowheads="1"/>
          </p:cNvPicPr>
          <p:nvPr/>
        </p:nvPicPr>
        <p:blipFill>
          <a:blip r:embed="rId3" cstate="print"/>
          <a:srcRect/>
          <a:stretch>
            <a:fillRect/>
          </a:stretch>
        </p:blipFill>
        <p:spPr bwMode="auto">
          <a:xfrm>
            <a:off x="5072066" y="142852"/>
            <a:ext cx="2662242" cy="2305056"/>
          </a:xfrm>
          <a:prstGeom prst="rect">
            <a:avLst/>
          </a:prstGeom>
          <a:noFill/>
          <a:ln w="9525">
            <a:noFill/>
            <a:miter lim="800000"/>
            <a:headEnd/>
            <a:tailEnd/>
          </a:ln>
          <a:effectLst/>
        </p:spPr>
      </p:pic>
      <p:pic>
        <p:nvPicPr>
          <p:cNvPr id="100356" name="Picture 4"/>
          <p:cNvPicPr>
            <a:picLocks noChangeAspect="1" noChangeArrowheads="1"/>
          </p:cNvPicPr>
          <p:nvPr/>
        </p:nvPicPr>
        <p:blipFill>
          <a:blip r:embed="rId4" cstate="print"/>
          <a:srcRect/>
          <a:stretch>
            <a:fillRect/>
          </a:stretch>
        </p:blipFill>
        <p:spPr bwMode="auto">
          <a:xfrm>
            <a:off x="1571604" y="2571744"/>
            <a:ext cx="5848361" cy="1952628"/>
          </a:xfrm>
          <a:prstGeom prst="rect">
            <a:avLst/>
          </a:prstGeom>
          <a:noFill/>
          <a:ln w="9525">
            <a:noFill/>
            <a:miter lim="800000"/>
            <a:headEnd/>
            <a:tailEnd/>
          </a:ln>
          <a:effectLst/>
        </p:spPr>
      </p:pic>
      <p:pic>
        <p:nvPicPr>
          <p:cNvPr id="100357" name="Picture 5"/>
          <p:cNvPicPr>
            <a:picLocks noChangeAspect="1" noChangeArrowheads="1"/>
          </p:cNvPicPr>
          <p:nvPr/>
        </p:nvPicPr>
        <p:blipFill>
          <a:blip r:embed="rId5" cstate="print"/>
          <a:srcRect/>
          <a:stretch>
            <a:fillRect/>
          </a:stretch>
        </p:blipFill>
        <p:spPr bwMode="auto">
          <a:xfrm>
            <a:off x="428597" y="4643446"/>
            <a:ext cx="3429024" cy="2000264"/>
          </a:xfrm>
          <a:prstGeom prst="rect">
            <a:avLst/>
          </a:prstGeom>
          <a:noFill/>
          <a:ln w="9525">
            <a:noFill/>
            <a:miter lim="800000"/>
            <a:headEnd/>
            <a:tailEnd/>
          </a:ln>
          <a:effectLst/>
        </p:spPr>
      </p:pic>
      <p:pic>
        <p:nvPicPr>
          <p:cNvPr id="100358" name="Picture 6"/>
          <p:cNvPicPr>
            <a:picLocks noChangeAspect="1" noChangeArrowheads="1"/>
          </p:cNvPicPr>
          <p:nvPr/>
        </p:nvPicPr>
        <p:blipFill>
          <a:blip r:embed="rId6" cstate="print"/>
          <a:srcRect/>
          <a:stretch>
            <a:fillRect/>
          </a:stretch>
        </p:blipFill>
        <p:spPr bwMode="auto">
          <a:xfrm>
            <a:off x="4286248" y="4643446"/>
            <a:ext cx="4614865" cy="2214554"/>
          </a:xfrm>
          <a:prstGeom prst="rect">
            <a:avLst/>
          </a:prstGeom>
          <a:noFill/>
          <a:ln w="9525">
            <a:noFill/>
            <a:miter lim="800000"/>
            <a:headEnd/>
            <a:tailEnd/>
          </a:ln>
          <a:effectLst/>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9" name="Rectangle 7"/>
          <p:cNvSpPr>
            <a:spLocks noChangeArrowheads="1"/>
          </p:cNvSpPr>
          <p:nvPr/>
        </p:nvSpPr>
        <p:spPr bwMode="auto">
          <a:xfrm>
            <a:off x="1000100" y="642918"/>
            <a:ext cx="7358114" cy="5632311"/>
          </a:xfrm>
          <a:prstGeom prst="rect">
            <a:avLst/>
          </a:prstGeom>
          <a:solidFill>
            <a:schemeClr val="tx2">
              <a:lumMod val="5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Questões para discussão:</a:t>
            </a: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1. Descreva o que você observou em cada um dos copos de isopor do experimento antes e depois da adi</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do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cido sulf</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ú</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rico.</a:t>
            </a: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2. Descreva qual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sistema obtido ap</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s a adi</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de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cido sulf</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ú</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rico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à</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gua l</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quida e ao gelo.</a:t>
            </a: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3. Na adi</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de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cido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à</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gua l</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quida, você pode observar que ocorreu o aumento de temperatura. Considerando os aspectos energ</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ticos, que tipo de transforma</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foi observada? </a:t>
            </a: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4. Na adi</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de </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cido ao gelo você pode observar que ocorreu uma diminui</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de temperatura. Considerando aspectos energ</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ticos, que tipo de transforma</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foi observada? </a:t>
            </a: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5. Represente a fusão do gelo por meio de uma equa</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ão qu</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mica utilizando os s</a:t>
            </a:r>
            <a:r>
              <a:rPr kumimoji="0" lang="pt-BR"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pt-BR" b="0" i="0" u="none" strike="noStrike" cap="none" normalizeH="0" baseline="0" dirty="0" smtClean="0">
                <a:ln>
                  <a:noFill/>
                </a:ln>
                <a:solidFill>
                  <a:schemeClr val="tx1"/>
                </a:solidFill>
                <a:effectLst/>
                <a:latin typeface="Arial" pitchFamily="34" charset="0"/>
                <a:ea typeface="Calibri" pitchFamily="34" charset="0"/>
                <a:cs typeface="Arial" pitchFamily="34" charset="0"/>
              </a:rPr>
              <a:t>mbolos abaixo:</a:t>
            </a:r>
          </a:p>
          <a:p>
            <a:pPr marL="0" marR="0" lvl="0" indent="0" algn="just" defTabSz="914400" rtl="0" eaLnBrk="0" fontAlgn="base" latinLnBrk="0" hangingPunct="0">
              <a:lnSpc>
                <a:spcPct val="100000"/>
              </a:lnSpc>
              <a:spcBef>
                <a:spcPct val="0"/>
              </a:spcBef>
              <a:spcAft>
                <a:spcPct val="0"/>
              </a:spcAft>
              <a:buClrTx/>
              <a:buSzTx/>
              <a:buFontTx/>
              <a:buNone/>
              <a:tabLst/>
            </a:pPr>
            <a:endParaRPr lang="pt-BR"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 name="Grupo 70"/>
          <p:cNvGrpSpPr>
            <a:grpSpLocks/>
          </p:cNvGrpSpPr>
          <p:nvPr/>
        </p:nvGrpSpPr>
        <p:grpSpPr bwMode="auto">
          <a:xfrm>
            <a:off x="2428860" y="5286388"/>
            <a:ext cx="4429156" cy="785818"/>
            <a:chOff x="1980" y="1815"/>
            <a:chExt cx="4800" cy="510"/>
          </a:xfrm>
        </p:grpSpPr>
        <p:sp>
          <p:nvSpPr>
            <p:cNvPr id="71" name="AutoShape 9"/>
            <p:cNvSpPr>
              <a:spLocks noChangeArrowheads="1"/>
            </p:cNvSpPr>
            <p:nvPr/>
          </p:nvSpPr>
          <p:spPr bwMode="auto">
            <a:xfrm>
              <a:off x="1980" y="1815"/>
              <a:ext cx="1020" cy="51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a:t>
              </a:r>
              <a:r>
                <a:rPr kumimoji="0" lang="pt-BR"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2</a:t>
              </a:r>
              <a:r>
                <a:rPr kumimoji="0" lang="pt-B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 (l)</a:t>
              </a:r>
              <a:endParaRPr kumimoji="0" lang="pt-BR" b="0" i="0" u="none" strike="noStrike" cap="none" normalizeH="0" baseline="0" dirty="0" smtClean="0">
                <a:ln>
                  <a:noFill/>
                </a:ln>
                <a:solidFill>
                  <a:schemeClr val="tx1"/>
                </a:solidFill>
                <a:effectLst/>
                <a:latin typeface="Arial" pitchFamily="34" charset="0"/>
                <a:cs typeface="Arial" pitchFamily="34" charset="0"/>
              </a:endParaRPr>
            </a:p>
          </p:txBody>
        </p:sp>
        <p:sp>
          <p:nvSpPr>
            <p:cNvPr id="72" name="AutoShape 10"/>
            <p:cNvSpPr>
              <a:spLocks noChangeArrowheads="1"/>
            </p:cNvSpPr>
            <p:nvPr/>
          </p:nvSpPr>
          <p:spPr bwMode="auto">
            <a:xfrm>
              <a:off x="3140" y="1815"/>
              <a:ext cx="1060" cy="51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a:t>
              </a:r>
              <a:r>
                <a:rPr kumimoji="0" lang="pt-BR"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2</a:t>
              </a:r>
              <a:r>
                <a:rPr kumimoji="0" lang="pt-B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 (s)</a:t>
              </a:r>
              <a:endParaRPr kumimoji="0" lang="pt-BR"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AutoShape 11"/>
            <p:cNvSpPr>
              <a:spLocks noChangeArrowheads="1"/>
            </p:cNvSpPr>
            <p:nvPr/>
          </p:nvSpPr>
          <p:spPr bwMode="auto">
            <a:xfrm>
              <a:off x="4363" y="1815"/>
              <a:ext cx="1060" cy="51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energia</a:t>
              </a:r>
              <a:endParaRPr kumimoji="0" lang="pt-BR" b="0" i="0" u="none" strike="noStrike" cap="none" normalizeH="0" baseline="0" dirty="0" smtClean="0">
                <a:ln>
                  <a:noFill/>
                </a:ln>
                <a:solidFill>
                  <a:schemeClr val="tx1"/>
                </a:solidFill>
                <a:effectLst/>
                <a:latin typeface="Arial" pitchFamily="34" charset="0"/>
                <a:cs typeface="Arial" pitchFamily="34" charset="0"/>
              </a:endParaRPr>
            </a:p>
          </p:txBody>
        </p:sp>
        <p:sp>
          <p:nvSpPr>
            <p:cNvPr id="74" name="AutoShape 12"/>
            <p:cNvSpPr>
              <a:spLocks noChangeArrowheads="1"/>
            </p:cNvSpPr>
            <p:nvPr/>
          </p:nvSpPr>
          <p:spPr bwMode="auto">
            <a:xfrm>
              <a:off x="5618" y="1815"/>
              <a:ext cx="517" cy="51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pt-BR"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AutoShape 13"/>
            <p:cNvSpPr>
              <a:spLocks noChangeArrowheads="1"/>
            </p:cNvSpPr>
            <p:nvPr/>
          </p:nvSpPr>
          <p:spPr bwMode="auto">
            <a:xfrm>
              <a:off x="6263" y="1815"/>
              <a:ext cx="517" cy="51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a:t>
              </a:r>
            </a:p>
          </p:txBody>
        </p:sp>
      </p:grpSp>
      <p:sp>
        <p:nvSpPr>
          <p:cNvPr id="90125" name="Rectangle 13"/>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9" name="Rectangle 13"/>
          <p:cNvSpPr>
            <a:spLocks noChangeArrowheads="1"/>
          </p:cNvSpPr>
          <p:nvPr/>
        </p:nvSpPr>
        <p:spPr bwMode="auto">
          <a:xfrm>
            <a:off x="1285852" y="500042"/>
            <a:ext cx="7286676" cy="5909310"/>
          </a:xfrm>
          <a:prstGeom prst="rect">
            <a:avLst/>
          </a:prstGeom>
          <a:solidFill>
            <a:schemeClr val="tx2">
              <a:lumMod val="5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6.</a:t>
            </a:r>
            <a:r>
              <a:rPr kumimoji="0" lang="pt-BR"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Pensando na energia envolvida no processo de fusão do gelo, descrita na questão anterior, explique o fenômeno que deve ter ocorrido no copo de isopor contendo inicialmente apenas gelo.</a:t>
            </a: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7. Em um sistema qu</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mico, a energia total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 chamada entalpia, representada por H, e quando falamos de energia presente nos produtos e energia presente nos reagentes chamamos respectivamente de Entalpia dos produtos e Entalpia dos reagentes.</a:t>
            </a:r>
          </a:p>
          <a:p>
            <a:pPr marL="0" marR="0" lvl="0" indent="0" algn="just" defTabSz="914400" rtl="0" eaLnBrk="0" fontAlgn="base" latinLnBrk="0" hangingPunct="0">
              <a:lnSpc>
                <a:spcPct val="100000"/>
              </a:lnSpc>
              <a:spcBef>
                <a:spcPct val="0"/>
              </a:spcBef>
              <a:spcAft>
                <a:spcPct val="0"/>
              </a:spcAft>
              <a:buClrTx/>
              <a:buSzTx/>
              <a:buFontTx/>
              <a:buNone/>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1148" name="Imagem 3"/>
          <p:cNvPicPr>
            <a:picLocks noChangeAspect="1" noChangeArrowheads="1"/>
          </p:cNvPicPr>
          <p:nvPr/>
        </p:nvPicPr>
        <p:blipFill>
          <a:blip r:embed="rId2" cstate="print"/>
          <a:srcRect/>
          <a:stretch>
            <a:fillRect/>
          </a:stretch>
        </p:blipFill>
        <p:spPr bwMode="auto">
          <a:xfrm>
            <a:off x="3071802" y="3071810"/>
            <a:ext cx="3429024" cy="785818"/>
          </a:xfrm>
          <a:prstGeom prst="rect">
            <a:avLst/>
          </a:prstGeom>
          <a:noFill/>
        </p:spPr>
      </p:pic>
      <p:sp>
        <p:nvSpPr>
          <p:cNvPr id="91150" name="Rectangle 14"/>
          <p:cNvSpPr>
            <a:spLocks noChangeArrowheads="1"/>
          </p:cNvSpPr>
          <p:nvPr/>
        </p:nvSpPr>
        <p:spPr bwMode="auto">
          <a:xfrm>
            <a:off x="0" y="1009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sp>
        <p:nvSpPr>
          <p:cNvPr id="91156" name="Rectangle 20"/>
          <p:cNvSpPr>
            <a:spLocks noChangeArrowheads="1"/>
          </p:cNvSpPr>
          <p:nvPr/>
        </p:nvSpPr>
        <p:spPr bwMode="auto">
          <a:xfrm>
            <a:off x="1285852" y="3794944"/>
            <a:ext cx="721523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Para discutirmos a energia envolvida em uma rea</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ão, analisamos a varia</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ão de entalpia, ΔH, que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 a diferen</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a entre a entalpia dos produtos e a entalpia dos reagentes. (ΔH = H</a:t>
            </a:r>
            <a:r>
              <a:rPr kumimoji="0" lang="pt-BR"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Produtos</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 - H</a:t>
            </a:r>
            <a:r>
              <a:rPr kumimoji="0" lang="pt-BR"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Reagentes</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a) Represente a dissolu</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ão do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cido H</a:t>
            </a:r>
            <a:r>
              <a:rPr kumimoji="0" lang="pt-BR"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2</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SO</a:t>
            </a:r>
            <a:r>
              <a:rPr kumimoji="0" lang="pt-BR"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4</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 quando colocado em contato com a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gua l</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quida, H</a:t>
            </a:r>
            <a:r>
              <a:rPr kumimoji="0" lang="pt-BR" b="1" i="0" u="none" strike="noStrike" cap="none" normalizeH="0" baseline="-30000" dirty="0" smtClean="0">
                <a:ln>
                  <a:noFill/>
                </a:ln>
                <a:solidFill>
                  <a:schemeClr val="tx1"/>
                </a:solidFill>
                <a:effectLst/>
                <a:latin typeface="Arial" pitchFamily="34" charset="0"/>
                <a:ea typeface="Calibri" pitchFamily="34" charset="0"/>
                <a:cs typeface="Arial" pitchFamily="34" charset="0"/>
              </a:rPr>
              <a:t>2</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O(l).</a:t>
            </a:r>
            <a:endParaRPr kumimoji="0" lang="pt-B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b) Na dissolu</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ç</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ão do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cido em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gua, a entalpia dos produtos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 maior, menor ou igual </a:t>
            </a:r>
            <a:r>
              <a:rPr kumimoji="0" lang="pt-BR" b="1" i="0" u="none" strike="noStrike" cap="none" normalizeH="0" baseline="0" dirty="0" smtClean="0">
                <a:ln>
                  <a:noFill/>
                </a:ln>
                <a:solidFill>
                  <a:schemeClr val="tx1"/>
                </a:solidFill>
                <a:effectLst/>
                <a:latin typeface="Calibri"/>
                <a:ea typeface="Calibri" pitchFamily="34" charset="0"/>
                <a:cs typeface="Arial" pitchFamily="34" charset="0"/>
              </a:rPr>
              <a:t>à</a:t>
            </a:r>
            <a:r>
              <a:rPr kumimoji="0" lang="pt-BR" b="1" i="0" u="none" strike="noStrike" cap="none" normalizeH="0" baseline="0" dirty="0" smtClean="0">
                <a:ln>
                  <a:noFill/>
                </a:ln>
                <a:solidFill>
                  <a:schemeClr val="tx1"/>
                </a:solidFill>
                <a:effectLst/>
                <a:latin typeface="Arial" pitchFamily="34" charset="0"/>
                <a:ea typeface="Calibri" pitchFamily="34" charset="0"/>
                <a:cs typeface="Arial" pitchFamily="34" charset="0"/>
              </a:rPr>
              <a:t> entalpia dos reagentes?</a:t>
            </a:r>
          </a:p>
          <a:p>
            <a:pPr marL="0" marR="0" lvl="0" indent="0" algn="just" defTabSz="914400" rtl="0" eaLnBrk="0" fontAlgn="base" latinLnBrk="0" hangingPunct="0">
              <a:lnSpc>
                <a:spcPct val="100000"/>
              </a:lnSpc>
              <a:spcBef>
                <a:spcPct val="0"/>
              </a:spcBef>
              <a:spcAft>
                <a:spcPct val="0"/>
              </a:spcAft>
              <a:buClrTx/>
              <a:buSzTx/>
              <a:buFontTx/>
              <a:buNone/>
              <a:tabLst/>
            </a:pPr>
            <a:r>
              <a:rPr lang="pt-BR" b="1" dirty="0" smtClean="0">
                <a:latin typeface="Arial" pitchFamily="34" charset="0"/>
                <a:cs typeface="Arial" pitchFamily="34" charset="0"/>
              </a:rPr>
              <a:t>C) Discuta se o ▲H será positivo ou negativo?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Arial" pitchFamily="34" charset="0"/>
              <a:cs typeface="Arial" pitchFamily="34" charset="0"/>
            </a:endParaRPr>
          </a:p>
        </p:txBody>
      </p:sp>
      <p:sp>
        <p:nvSpPr>
          <p:cNvPr id="91159"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800" b="0" i="0" u="none" strike="noStrike" cap="none" normalizeH="0" baseline="0" smtClean="0">
                <a:ln>
                  <a:noFill/>
                </a:ln>
                <a:solidFill>
                  <a:schemeClr val="tx1"/>
                </a:solidFill>
                <a:effectLst/>
                <a:latin typeface="Arial" pitchFamily="34" charset="0"/>
                <a:cs typeface="Arial" pitchFamily="34" charset="0"/>
              </a:rPr>
              <a:t/>
            </a:r>
            <a:br>
              <a:rPr kumimoji="0" lang="pt-BR" sz="800" b="0" i="0" u="none" strike="noStrike" cap="none" normalizeH="0" baseline="0" smtClean="0">
                <a:ln>
                  <a:noFill/>
                </a:ln>
                <a:solidFill>
                  <a:schemeClr val="tx1"/>
                </a:solidFill>
                <a:effectLst/>
                <a:latin typeface="Arial" pitchFamily="34" charset="0"/>
                <a:cs typeface="Arial" pitchFamily="34" charset="0"/>
              </a:rPr>
            </a:br>
            <a:endParaRPr kumimoji="0" lang="pt-BR"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pt-B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1000100" y="2000240"/>
            <a:ext cx="7429552" cy="3477875"/>
          </a:xfrm>
          <a:prstGeom prst="rect">
            <a:avLst/>
          </a:prstGeom>
          <a:solidFill>
            <a:srgbClr val="FFFF00"/>
          </a:solidFill>
          <a:ln w="76200">
            <a:solidFill>
              <a:schemeClr val="tx1"/>
            </a:solidFill>
          </a:ln>
        </p:spPr>
        <p:txBody>
          <a:bodyPr wrap="square" rtlCol="0">
            <a:spAutoFit/>
          </a:bodyPr>
          <a:lstStyle/>
          <a:p>
            <a:pPr algn="ctr"/>
            <a:r>
              <a:rPr lang="pt-BR" sz="4400" b="1" dirty="0">
                <a:solidFill>
                  <a:srgbClr val="FF0000"/>
                </a:solidFill>
                <a:latin typeface="Arial Black" pitchFamily="34" charset="0"/>
              </a:rPr>
              <a:t>5</a:t>
            </a:r>
            <a:r>
              <a:rPr lang="pt-BR" sz="4400" b="1" dirty="0" smtClean="0">
                <a:solidFill>
                  <a:srgbClr val="FF0000"/>
                </a:solidFill>
                <a:latin typeface="Arial Black" pitchFamily="34" charset="0"/>
              </a:rPr>
              <a:t>° Momento:</a:t>
            </a:r>
          </a:p>
          <a:p>
            <a:pPr algn="ctr"/>
            <a:r>
              <a:rPr lang="pt-BR" sz="4400" b="1" dirty="0" smtClean="0"/>
              <a:t>LABORATÓRIO DE INFORMÁTICA </a:t>
            </a:r>
            <a:r>
              <a:rPr lang="pt-BR" sz="4400" b="1" dirty="0" smtClean="0">
                <a:solidFill>
                  <a:schemeClr val="accent4"/>
                </a:solidFill>
              </a:rPr>
              <a:t>(FLEXQUEST: ENERGIA E MEIO AMBIENTE)</a:t>
            </a:r>
            <a:endParaRPr lang="pt-BR" sz="4400" dirty="0" smtClean="0">
              <a:solidFill>
                <a:schemeClr val="accent4"/>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pt-BR" dirty="0" smtClean="0"/>
              <a:t>IMAGEM 7</a:t>
            </a:r>
            <a:endParaRPr lang="pt-BR" dirty="0"/>
          </a:p>
        </p:txBody>
      </p:sp>
      <p:pic>
        <p:nvPicPr>
          <p:cNvPr id="4" name="Picture 4" descr="foto"/>
          <p:cNvPicPr>
            <a:picLocks noChangeAspect="1" noChangeArrowheads="1"/>
          </p:cNvPicPr>
          <p:nvPr/>
        </p:nvPicPr>
        <p:blipFill>
          <a:blip r:embed="rId2" cstate="print"/>
          <a:srcRect/>
          <a:stretch>
            <a:fillRect/>
          </a:stretch>
        </p:blipFill>
        <p:spPr bwMode="auto">
          <a:xfrm>
            <a:off x="1357290" y="1357298"/>
            <a:ext cx="7000924" cy="4357718"/>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so">
  <a:themeElements>
    <a:clrScheme name="Concurso">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so">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so">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349</TotalTime>
  <Words>2805</Words>
  <Application>Microsoft Office PowerPoint</Application>
  <PresentationFormat>Apresentação na tela (4:3)</PresentationFormat>
  <Paragraphs>312</Paragraphs>
  <Slides>88</Slides>
  <Notes>0</Notes>
  <HiddenSlides>0</HiddenSlides>
  <MMClips>1</MMClips>
  <ScaleCrop>false</ScaleCrop>
  <HeadingPairs>
    <vt:vector size="4" baseType="variant">
      <vt:variant>
        <vt:lpstr>Tema</vt:lpstr>
      </vt:variant>
      <vt:variant>
        <vt:i4>1</vt:i4>
      </vt:variant>
      <vt:variant>
        <vt:lpstr>Títulos de slides</vt:lpstr>
      </vt:variant>
      <vt:variant>
        <vt:i4>88</vt:i4>
      </vt:variant>
    </vt:vector>
  </HeadingPairs>
  <TitlesOfParts>
    <vt:vector size="89" baseType="lpstr">
      <vt:lpstr>Concurso</vt:lpstr>
      <vt:lpstr> TERMOQUÍMICA E MEIO AMBIENTE</vt:lpstr>
      <vt:lpstr>1° MOMENTO: LEVANTAMENTO DAS CONCEPÇÕES PRÉVIAS </vt:lpstr>
      <vt:lpstr>IMAGEM 1</vt:lpstr>
      <vt:lpstr>IMAGEM 2</vt:lpstr>
      <vt:lpstr>IMAGEM 3</vt:lpstr>
      <vt:lpstr>IMAGEM 4</vt:lpstr>
      <vt:lpstr>IMAGEM 5</vt:lpstr>
      <vt:lpstr>IMAGEM 6</vt:lpstr>
      <vt:lpstr>IMAGEM 7</vt:lpstr>
      <vt:lpstr>IMAGEM 8</vt:lpstr>
      <vt:lpstr>IMAGEM 9</vt:lpstr>
      <vt:lpstr>IMAGEM 10</vt:lpstr>
      <vt:lpstr>EXPLICAÇÕES PARA AS IMAGENS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2° MOMENTO : LEITURA E SOCIALIZAÇÃO DO TEXTO: QUÍMICA E ENERGIA</vt:lpstr>
      <vt:lpstr>ATIVIDADE: CONSTRUÇÃO DE UM MAPA CONCEITUAL</vt:lpstr>
      <vt:lpstr>3° Momento: VÍDEO Gasolina ou Álcool...Quem é mais poluente?</vt:lpstr>
      <vt:lpstr>Apresentação do PowerPoint</vt:lpstr>
      <vt:lpstr>QUESTÕES PARA DISCUSSÃO</vt:lpstr>
      <vt:lpstr>QUESTÕES PARA DISCUSSÃO</vt:lpstr>
      <vt:lpstr>Apresentação do PowerPoint</vt:lpstr>
      <vt:lpstr>Apresentação do PowerPoint</vt:lpstr>
      <vt:lpstr>TERMOQUÍMICA - INTRODUÇÃO</vt:lpstr>
      <vt:lpstr>O estudo da termoquímica está relacionado aos processos de queima de combustíveis fósseis que são a principal fonte de energia da sociedade atual. Assim, o estudo deste capítulo vai nos ajudar a compreender o processo de obtenção de energia de reações químicas.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SITUAÇÃO 2:</vt:lpstr>
      <vt:lpstr>Apresentação do PowerPoint</vt:lpstr>
      <vt:lpstr>Apresentação do PowerPoint</vt:lpstr>
      <vt:lpstr>Apresentação do PowerPoint</vt:lpstr>
      <vt:lpstr>Apresentação do PowerPoint</vt:lpstr>
      <vt:lpstr>O que o princípio zero da Termodinâmica  prevê?</vt:lpstr>
      <vt:lpstr>Apresentação do PowerPoint</vt:lpstr>
      <vt:lpstr>Apresentação do PowerPoint</vt:lpstr>
      <vt:lpstr>Apresentação do PowerPoint</vt:lpstr>
      <vt:lpstr>Como ocorre as transferências de energia nestes sistemas abaixo?  O que é um sistema isolado e fechado?  </vt:lpstr>
      <vt:lpstr>Apresentação do PowerPoint</vt:lpstr>
      <vt:lpstr>Apresentação do PowerPoint</vt:lpstr>
      <vt:lpstr>Apresentação do PowerPoint</vt:lpstr>
      <vt:lpstr>Apresentação do PowerPoint</vt:lpstr>
      <vt:lpstr>Objetivo do Experimento:</vt:lpstr>
      <vt:lpstr>Apresentação do PowerPoint</vt:lpstr>
      <vt:lpstr>Unidade de Medida</vt:lpstr>
      <vt:lpstr>Apresentação do PowerPoint</vt:lpstr>
      <vt:lpstr>Entalpia</vt:lpstr>
      <vt:lpstr>Apresentação do PowerPoint</vt:lpstr>
      <vt:lpstr>Apresentação do PowerPoint</vt:lpstr>
      <vt:lpstr>Processos Exotérmicos e Endotérmicos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Explicação Científica</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TERMOQUÍMICA E MEIO AMBIENTE</dc:title>
  <dc:creator>Meus Documentos</dc:creator>
  <cp:lastModifiedBy>THIAGO PEREIRA</cp:lastModifiedBy>
  <cp:revision>31</cp:revision>
  <dcterms:created xsi:type="dcterms:W3CDTF">2014-09-10T16:38:34Z</dcterms:created>
  <dcterms:modified xsi:type="dcterms:W3CDTF">2014-12-17T09:43:08Z</dcterms:modified>
</cp:coreProperties>
</file>