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Lst>
  <p:sldSz cy="5143500" cx="9144000"/>
  <p:notesSz cx="6858000" cy="9144000"/>
  <p:embeddedFontLst>
    <p:embeddedFont>
      <p:font typeface="Roboto Black"/>
      <p:bold r:id="rId62"/>
      <p:boldItalic r:id="rId63"/>
    </p:embeddedFont>
    <p:embeddedFont>
      <p:font typeface="Roboto Thin"/>
      <p:regular r:id="rId64"/>
      <p:bold r:id="rId65"/>
      <p:italic r:id="rId66"/>
      <p:boldItalic r:id="rId67"/>
    </p:embeddedFont>
    <p:embeddedFont>
      <p:font typeface="Roboto"/>
      <p:regular r:id="rId68"/>
      <p:bold r:id="rId69"/>
      <p:italic r:id="rId70"/>
      <p:boldItalic r:id="rId71"/>
    </p:embeddedFont>
    <p:embeddedFont>
      <p:font typeface="Roboto Medium"/>
      <p:regular r:id="rId72"/>
      <p:bold r:id="rId73"/>
      <p:italic r:id="rId74"/>
      <p:boldItalic r:id="rId75"/>
    </p:embeddedFont>
    <p:embeddedFont>
      <p:font typeface="Bad Script"/>
      <p:regular r:id="rId76"/>
    </p:embeddedFont>
    <p:embeddedFont>
      <p:font typeface="Caveat"/>
      <p:regular r:id="rId77"/>
      <p:bold r:id="rId7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RobotoMedium-bold.fntdata"/><Relationship Id="rId72" Type="http://schemas.openxmlformats.org/officeDocument/2006/relationships/font" Target="fonts/RobotoMedium-regular.fntdata"/><Relationship Id="rId31" Type="http://schemas.openxmlformats.org/officeDocument/2006/relationships/slide" Target="slides/slide26.xml"/><Relationship Id="rId75" Type="http://schemas.openxmlformats.org/officeDocument/2006/relationships/font" Target="fonts/RobotoMedium-boldItalic.fntdata"/><Relationship Id="rId30" Type="http://schemas.openxmlformats.org/officeDocument/2006/relationships/slide" Target="slides/slide25.xml"/><Relationship Id="rId74" Type="http://schemas.openxmlformats.org/officeDocument/2006/relationships/font" Target="fonts/RobotoMedium-italic.fntdata"/><Relationship Id="rId33" Type="http://schemas.openxmlformats.org/officeDocument/2006/relationships/slide" Target="slides/slide28.xml"/><Relationship Id="rId77" Type="http://schemas.openxmlformats.org/officeDocument/2006/relationships/font" Target="fonts/Caveat-regular.fntdata"/><Relationship Id="rId32" Type="http://schemas.openxmlformats.org/officeDocument/2006/relationships/slide" Target="slides/slide27.xml"/><Relationship Id="rId76" Type="http://schemas.openxmlformats.org/officeDocument/2006/relationships/font" Target="fonts/BadScript-regular.fntdata"/><Relationship Id="rId35" Type="http://schemas.openxmlformats.org/officeDocument/2006/relationships/slide" Target="slides/slide30.xml"/><Relationship Id="rId34" Type="http://schemas.openxmlformats.org/officeDocument/2006/relationships/slide" Target="slides/slide29.xml"/><Relationship Id="rId78" Type="http://schemas.openxmlformats.org/officeDocument/2006/relationships/font" Target="fonts/Caveat-bold.fntdata"/><Relationship Id="rId71" Type="http://schemas.openxmlformats.org/officeDocument/2006/relationships/font" Target="fonts/Roboto-boldItalic.fntdata"/><Relationship Id="rId70" Type="http://schemas.openxmlformats.org/officeDocument/2006/relationships/font" Target="fonts/Roboto-italic.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RobotoBlack-bold.fntdata"/><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font" Target="fonts/RobotoThin-regular.fntdata"/><Relationship Id="rId63" Type="http://schemas.openxmlformats.org/officeDocument/2006/relationships/font" Target="fonts/RobotoBlack-boldItalic.fntdata"/><Relationship Id="rId22" Type="http://schemas.openxmlformats.org/officeDocument/2006/relationships/slide" Target="slides/slide17.xml"/><Relationship Id="rId66" Type="http://schemas.openxmlformats.org/officeDocument/2006/relationships/font" Target="fonts/RobotoThin-italic.fntdata"/><Relationship Id="rId21" Type="http://schemas.openxmlformats.org/officeDocument/2006/relationships/slide" Target="slides/slide16.xml"/><Relationship Id="rId65" Type="http://schemas.openxmlformats.org/officeDocument/2006/relationships/font" Target="fonts/RobotoThin-bold.fntdata"/><Relationship Id="rId24" Type="http://schemas.openxmlformats.org/officeDocument/2006/relationships/slide" Target="slides/slide19.xml"/><Relationship Id="rId68" Type="http://schemas.openxmlformats.org/officeDocument/2006/relationships/font" Target="fonts/Roboto-regular.fntdata"/><Relationship Id="rId23" Type="http://schemas.openxmlformats.org/officeDocument/2006/relationships/slide" Target="slides/slide18.xml"/><Relationship Id="rId67" Type="http://schemas.openxmlformats.org/officeDocument/2006/relationships/font" Target="fonts/RobotoThin-boldItalic.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Roboto-bold.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6b9b90d8b5_1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6b9b90d8b5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75a2ef70c4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75a2ef70c4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75a2ef70c4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75a2ef70c4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75a2ef70c4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75a2ef70c4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75a2ef70c4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75a2ef70c4_0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6b9b90d8b5_1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6b9b90d8b5_1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75a2ef70c4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75a2ef70c4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g75a2ef70c4_0_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75a2ef70c4_0_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75a2ef70c4_0_3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75a2ef70c4_0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g75a2ef70c4_0_4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75a2ef70c4_0_4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6b9b90d8b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6b9b90d8b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75a2ef70c4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75a2ef70c4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Google Shape;370;g75983a47e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75983a47e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75a2ef70c4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75a2ef70c4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75a2ef70c4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75a2ef70c4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8" name="Shape 408"/>
        <p:cNvGrpSpPr/>
        <p:nvPr/>
      </p:nvGrpSpPr>
      <p:grpSpPr>
        <a:xfrm>
          <a:off x="0" y="0"/>
          <a:ext cx="0" cy="0"/>
          <a:chOff x="0" y="0"/>
          <a:chExt cx="0" cy="0"/>
        </a:xfrm>
      </p:grpSpPr>
      <p:sp>
        <p:nvSpPr>
          <p:cNvPr id="409" name="Google Shape;409;g75983a47e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75983a47e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Google Shape;420;g75a2ef70c4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75a2ef70c4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9" name="Shape 439"/>
        <p:cNvGrpSpPr/>
        <p:nvPr/>
      </p:nvGrpSpPr>
      <p:grpSpPr>
        <a:xfrm>
          <a:off x="0" y="0"/>
          <a:ext cx="0" cy="0"/>
          <a:chOff x="0" y="0"/>
          <a:chExt cx="0" cy="0"/>
        </a:xfrm>
      </p:grpSpPr>
      <p:sp>
        <p:nvSpPr>
          <p:cNvPr id="440" name="Google Shape;440;g75a2ef70c4_0_4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75a2ef70c4_0_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6" name="Shape 466"/>
        <p:cNvGrpSpPr/>
        <p:nvPr/>
      </p:nvGrpSpPr>
      <p:grpSpPr>
        <a:xfrm>
          <a:off x="0" y="0"/>
          <a:ext cx="0" cy="0"/>
          <a:chOff x="0" y="0"/>
          <a:chExt cx="0" cy="0"/>
        </a:xfrm>
      </p:grpSpPr>
      <p:sp>
        <p:nvSpPr>
          <p:cNvPr id="467" name="Google Shape;467;g75a2ef70c4_0_8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75a2ef70c4_0_8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0" name="Shape 500"/>
        <p:cNvGrpSpPr/>
        <p:nvPr/>
      </p:nvGrpSpPr>
      <p:grpSpPr>
        <a:xfrm>
          <a:off x="0" y="0"/>
          <a:ext cx="0" cy="0"/>
          <a:chOff x="0" y="0"/>
          <a:chExt cx="0" cy="0"/>
        </a:xfrm>
      </p:grpSpPr>
      <p:sp>
        <p:nvSpPr>
          <p:cNvPr id="501" name="Google Shape;501;g75a2ef70c4_0_6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2" name="Google Shape;502;g75a2ef70c4_0_6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Google Shape;535;g75a2ef70c4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75a2ef70c4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6b9b90d8b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6b9b90d8b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8" name="Shape 568"/>
        <p:cNvGrpSpPr/>
        <p:nvPr/>
      </p:nvGrpSpPr>
      <p:grpSpPr>
        <a:xfrm>
          <a:off x="0" y="0"/>
          <a:ext cx="0" cy="0"/>
          <a:chOff x="0" y="0"/>
          <a:chExt cx="0" cy="0"/>
        </a:xfrm>
      </p:grpSpPr>
      <p:sp>
        <p:nvSpPr>
          <p:cNvPr id="569" name="Google Shape;569;g75a2ef70c4_0_7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0" name="Google Shape;570;g75a2ef70c4_0_7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2" name="Shape 602"/>
        <p:cNvGrpSpPr/>
        <p:nvPr/>
      </p:nvGrpSpPr>
      <p:grpSpPr>
        <a:xfrm>
          <a:off x="0" y="0"/>
          <a:ext cx="0" cy="0"/>
          <a:chOff x="0" y="0"/>
          <a:chExt cx="0" cy="0"/>
        </a:xfrm>
      </p:grpSpPr>
      <p:sp>
        <p:nvSpPr>
          <p:cNvPr id="603" name="Google Shape;603;g75a2ef70c4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75a2ef70c4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6" name="Shape 636"/>
        <p:cNvGrpSpPr/>
        <p:nvPr/>
      </p:nvGrpSpPr>
      <p:grpSpPr>
        <a:xfrm>
          <a:off x="0" y="0"/>
          <a:ext cx="0" cy="0"/>
          <a:chOff x="0" y="0"/>
          <a:chExt cx="0" cy="0"/>
        </a:xfrm>
      </p:grpSpPr>
      <p:sp>
        <p:nvSpPr>
          <p:cNvPr id="637" name="Google Shape;637;g75a2ef70c4_0_7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75a2ef70c4_0_7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0" name="Shape 670"/>
        <p:cNvGrpSpPr/>
        <p:nvPr/>
      </p:nvGrpSpPr>
      <p:grpSpPr>
        <a:xfrm>
          <a:off x="0" y="0"/>
          <a:ext cx="0" cy="0"/>
          <a:chOff x="0" y="0"/>
          <a:chExt cx="0" cy="0"/>
        </a:xfrm>
      </p:grpSpPr>
      <p:sp>
        <p:nvSpPr>
          <p:cNvPr id="671" name="Google Shape;671;g75a2ef70c4_0_9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75a2ef70c4_0_9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4" name="Shape 704"/>
        <p:cNvGrpSpPr/>
        <p:nvPr/>
      </p:nvGrpSpPr>
      <p:grpSpPr>
        <a:xfrm>
          <a:off x="0" y="0"/>
          <a:ext cx="0" cy="0"/>
          <a:chOff x="0" y="0"/>
          <a:chExt cx="0" cy="0"/>
        </a:xfrm>
      </p:grpSpPr>
      <p:sp>
        <p:nvSpPr>
          <p:cNvPr id="705" name="Google Shape;705;g75a2ef70c4_0_9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75a2ef70c4_0_9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8" name="Shape 738"/>
        <p:cNvGrpSpPr/>
        <p:nvPr/>
      </p:nvGrpSpPr>
      <p:grpSpPr>
        <a:xfrm>
          <a:off x="0" y="0"/>
          <a:ext cx="0" cy="0"/>
          <a:chOff x="0" y="0"/>
          <a:chExt cx="0" cy="0"/>
        </a:xfrm>
      </p:grpSpPr>
      <p:sp>
        <p:nvSpPr>
          <p:cNvPr id="739" name="Google Shape;739;g75a2ef70c4_2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0" name="Google Shape;740;g75a2ef70c4_2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2" name="Shape 772"/>
        <p:cNvGrpSpPr/>
        <p:nvPr/>
      </p:nvGrpSpPr>
      <p:grpSpPr>
        <a:xfrm>
          <a:off x="0" y="0"/>
          <a:ext cx="0" cy="0"/>
          <a:chOff x="0" y="0"/>
          <a:chExt cx="0" cy="0"/>
        </a:xfrm>
      </p:grpSpPr>
      <p:sp>
        <p:nvSpPr>
          <p:cNvPr id="773" name="Google Shape;773;g75a2ef70c4_2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75a2ef70c4_2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6" name="Shape 806"/>
        <p:cNvGrpSpPr/>
        <p:nvPr/>
      </p:nvGrpSpPr>
      <p:grpSpPr>
        <a:xfrm>
          <a:off x="0" y="0"/>
          <a:ext cx="0" cy="0"/>
          <a:chOff x="0" y="0"/>
          <a:chExt cx="0" cy="0"/>
        </a:xfrm>
      </p:grpSpPr>
      <p:sp>
        <p:nvSpPr>
          <p:cNvPr id="807" name="Google Shape;807;g75a2ef70c4_0_9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8" name="Google Shape;808;g75a2ef70c4_0_9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2" name="Shape 842"/>
        <p:cNvGrpSpPr/>
        <p:nvPr/>
      </p:nvGrpSpPr>
      <p:grpSpPr>
        <a:xfrm>
          <a:off x="0" y="0"/>
          <a:ext cx="0" cy="0"/>
          <a:chOff x="0" y="0"/>
          <a:chExt cx="0" cy="0"/>
        </a:xfrm>
      </p:grpSpPr>
      <p:sp>
        <p:nvSpPr>
          <p:cNvPr id="843" name="Google Shape;843;g75a2ef70c4_2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4" name="Google Shape;844;g75a2ef70c4_2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7" name="Shape 877"/>
        <p:cNvGrpSpPr/>
        <p:nvPr/>
      </p:nvGrpSpPr>
      <p:grpSpPr>
        <a:xfrm>
          <a:off x="0" y="0"/>
          <a:ext cx="0" cy="0"/>
          <a:chOff x="0" y="0"/>
          <a:chExt cx="0" cy="0"/>
        </a:xfrm>
      </p:grpSpPr>
      <p:sp>
        <p:nvSpPr>
          <p:cNvPr id="878" name="Google Shape;878;g75a2ef70c4_2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9" name="Google Shape;879;g75a2ef70c4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75a2ef70c4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75a2ef70c4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2" name="Shape 912"/>
        <p:cNvGrpSpPr/>
        <p:nvPr/>
      </p:nvGrpSpPr>
      <p:grpSpPr>
        <a:xfrm>
          <a:off x="0" y="0"/>
          <a:ext cx="0" cy="0"/>
          <a:chOff x="0" y="0"/>
          <a:chExt cx="0" cy="0"/>
        </a:xfrm>
      </p:grpSpPr>
      <p:sp>
        <p:nvSpPr>
          <p:cNvPr id="913" name="Google Shape;913;g75a2ef70c4_2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4" name="Google Shape;914;g75a2ef70c4_2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6" name="Shape 946"/>
        <p:cNvGrpSpPr/>
        <p:nvPr/>
      </p:nvGrpSpPr>
      <p:grpSpPr>
        <a:xfrm>
          <a:off x="0" y="0"/>
          <a:ext cx="0" cy="0"/>
          <a:chOff x="0" y="0"/>
          <a:chExt cx="0" cy="0"/>
        </a:xfrm>
      </p:grpSpPr>
      <p:sp>
        <p:nvSpPr>
          <p:cNvPr id="947" name="Google Shape;947;g75a2ef70c4_2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8" name="Google Shape;948;g75a2ef70c4_2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0" name="Shape 980"/>
        <p:cNvGrpSpPr/>
        <p:nvPr/>
      </p:nvGrpSpPr>
      <p:grpSpPr>
        <a:xfrm>
          <a:off x="0" y="0"/>
          <a:ext cx="0" cy="0"/>
          <a:chOff x="0" y="0"/>
          <a:chExt cx="0" cy="0"/>
        </a:xfrm>
      </p:grpSpPr>
      <p:sp>
        <p:nvSpPr>
          <p:cNvPr id="981" name="Google Shape;981;g6ba76f8857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2" name="Google Shape;982;g6ba76f8857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0" name="Shape 990"/>
        <p:cNvGrpSpPr/>
        <p:nvPr/>
      </p:nvGrpSpPr>
      <p:grpSpPr>
        <a:xfrm>
          <a:off x="0" y="0"/>
          <a:ext cx="0" cy="0"/>
          <a:chOff x="0" y="0"/>
          <a:chExt cx="0" cy="0"/>
        </a:xfrm>
      </p:grpSpPr>
      <p:sp>
        <p:nvSpPr>
          <p:cNvPr id="991" name="Google Shape;991;g75a2ef70c4_0_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2" name="Google Shape;992;g75a2ef70c4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1" name="Shape 1001"/>
        <p:cNvGrpSpPr/>
        <p:nvPr/>
      </p:nvGrpSpPr>
      <p:grpSpPr>
        <a:xfrm>
          <a:off x="0" y="0"/>
          <a:ext cx="0" cy="0"/>
          <a:chOff x="0" y="0"/>
          <a:chExt cx="0" cy="0"/>
        </a:xfrm>
      </p:grpSpPr>
      <p:sp>
        <p:nvSpPr>
          <p:cNvPr id="1002" name="Google Shape;1002;g75983a47e8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3" name="Google Shape;1003;g75983a47e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3" name="Shape 1013"/>
        <p:cNvGrpSpPr/>
        <p:nvPr/>
      </p:nvGrpSpPr>
      <p:grpSpPr>
        <a:xfrm>
          <a:off x="0" y="0"/>
          <a:ext cx="0" cy="0"/>
          <a:chOff x="0" y="0"/>
          <a:chExt cx="0" cy="0"/>
        </a:xfrm>
      </p:grpSpPr>
      <p:sp>
        <p:nvSpPr>
          <p:cNvPr id="1014" name="Google Shape;1014;g75a2ef70c4_0_5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5" name="Google Shape;1015;g75a2ef70c4_0_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3" name="Shape 1023"/>
        <p:cNvGrpSpPr/>
        <p:nvPr/>
      </p:nvGrpSpPr>
      <p:grpSpPr>
        <a:xfrm>
          <a:off x="0" y="0"/>
          <a:ext cx="0" cy="0"/>
          <a:chOff x="0" y="0"/>
          <a:chExt cx="0" cy="0"/>
        </a:xfrm>
      </p:grpSpPr>
      <p:sp>
        <p:nvSpPr>
          <p:cNvPr id="1024" name="Google Shape;1024;g75a2ef70c4_0_5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5" name="Google Shape;1025;g75a2ef70c4_0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3" name="Shape 1033"/>
        <p:cNvGrpSpPr/>
        <p:nvPr/>
      </p:nvGrpSpPr>
      <p:grpSpPr>
        <a:xfrm>
          <a:off x="0" y="0"/>
          <a:ext cx="0" cy="0"/>
          <a:chOff x="0" y="0"/>
          <a:chExt cx="0" cy="0"/>
        </a:xfrm>
      </p:grpSpPr>
      <p:sp>
        <p:nvSpPr>
          <p:cNvPr id="1034" name="Google Shape;1034;g75a2ef70c4_0_5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5" name="Google Shape;1035;g75a2ef70c4_0_5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3" name="Shape 1043"/>
        <p:cNvGrpSpPr/>
        <p:nvPr/>
      </p:nvGrpSpPr>
      <p:grpSpPr>
        <a:xfrm>
          <a:off x="0" y="0"/>
          <a:ext cx="0" cy="0"/>
          <a:chOff x="0" y="0"/>
          <a:chExt cx="0" cy="0"/>
        </a:xfrm>
      </p:grpSpPr>
      <p:sp>
        <p:nvSpPr>
          <p:cNvPr id="1044" name="Google Shape;1044;g75a2ef70c4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5" name="Google Shape;1045;g75a2ef70c4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3" name="Shape 1053"/>
        <p:cNvGrpSpPr/>
        <p:nvPr/>
      </p:nvGrpSpPr>
      <p:grpSpPr>
        <a:xfrm>
          <a:off x="0" y="0"/>
          <a:ext cx="0" cy="0"/>
          <a:chOff x="0" y="0"/>
          <a:chExt cx="0" cy="0"/>
        </a:xfrm>
      </p:grpSpPr>
      <p:sp>
        <p:nvSpPr>
          <p:cNvPr id="1054" name="Google Shape;1054;g75a2ef70c4_0_5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5" name="Google Shape;1055;g75a2ef70c4_0_5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6b9b90d8b5_1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6b9b90d8b5_1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3" name="Shape 1063"/>
        <p:cNvGrpSpPr/>
        <p:nvPr/>
      </p:nvGrpSpPr>
      <p:grpSpPr>
        <a:xfrm>
          <a:off x="0" y="0"/>
          <a:ext cx="0" cy="0"/>
          <a:chOff x="0" y="0"/>
          <a:chExt cx="0" cy="0"/>
        </a:xfrm>
      </p:grpSpPr>
      <p:sp>
        <p:nvSpPr>
          <p:cNvPr id="1064" name="Google Shape;1064;g75a2ef70c4_0_5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5" name="Google Shape;1065;g75a2ef70c4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3" name="Shape 1073"/>
        <p:cNvGrpSpPr/>
        <p:nvPr/>
      </p:nvGrpSpPr>
      <p:grpSpPr>
        <a:xfrm>
          <a:off x="0" y="0"/>
          <a:ext cx="0" cy="0"/>
          <a:chOff x="0" y="0"/>
          <a:chExt cx="0" cy="0"/>
        </a:xfrm>
      </p:grpSpPr>
      <p:sp>
        <p:nvSpPr>
          <p:cNvPr id="1074" name="Google Shape;1074;g75a2ef70c4_0_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5" name="Google Shape;1075;g75a2ef70c4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3" name="Shape 1083"/>
        <p:cNvGrpSpPr/>
        <p:nvPr/>
      </p:nvGrpSpPr>
      <p:grpSpPr>
        <a:xfrm>
          <a:off x="0" y="0"/>
          <a:ext cx="0" cy="0"/>
          <a:chOff x="0" y="0"/>
          <a:chExt cx="0" cy="0"/>
        </a:xfrm>
      </p:grpSpPr>
      <p:sp>
        <p:nvSpPr>
          <p:cNvPr id="1084" name="Google Shape;1084;g75a2ef70c4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5" name="Google Shape;1085;g75a2ef70c4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3" name="Shape 1093"/>
        <p:cNvGrpSpPr/>
        <p:nvPr/>
      </p:nvGrpSpPr>
      <p:grpSpPr>
        <a:xfrm>
          <a:off x="0" y="0"/>
          <a:ext cx="0" cy="0"/>
          <a:chOff x="0" y="0"/>
          <a:chExt cx="0" cy="0"/>
        </a:xfrm>
      </p:grpSpPr>
      <p:sp>
        <p:nvSpPr>
          <p:cNvPr id="1094" name="Google Shape;1094;g75a2ef70c4_0_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5" name="Google Shape;1095;g75a2ef70c4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g75a2ef70c4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5" name="Google Shape;1105;g75a2ef70c4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3" name="Shape 1113"/>
        <p:cNvGrpSpPr/>
        <p:nvPr/>
      </p:nvGrpSpPr>
      <p:grpSpPr>
        <a:xfrm>
          <a:off x="0" y="0"/>
          <a:ext cx="0" cy="0"/>
          <a:chOff x="0" y="0"/>
          <a:chExt cx="0" cy="0"/>
        </a:xfrm>
      </p:grpSpPr>
      <p:sp>
        <p:nvSpPr>
          <p:cNvPr id="1114" name="Google Shape;1114;g75a2ef70c4_0_6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5" name="Google Shape;1115;g75a2ef70c4_0_6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3" name="Shape 1123"/>
        <p:cNvGrpSpPr/>
        <p:nvPr/>
      </p:nvGrpSpPr>
      <p:grpSpPr>
        <a:xfrm>
          <a:off x="0" y="0"/>
          <a:ext cx="0" cy="0"/>
          <a:chOff x="0" y="0"/>
          <a:chExt cx="0" cy="0"/>
        </a:xfrm>
      </p:grpSpPr>
      <p:sp>
        <p:nvSpPr>
          <p:cNvPr id="1124" name="Google Shape;1124;g75a2ef70c4_0_6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5" name="Google Shape;1125;g75a2ef70c4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5a2ef70c4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5a2ef70c4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75a2ef70c4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75a2ef70c4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75a2ef70c4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75a2ef70c4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6b9b90d8b5_1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6b9b90d8b5_1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rgbClr val="BC090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1000">
        <p:push/>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3.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13.gif"/><Relationship Id="rId5" Type="http://schemas.openxmlformats.org/officeDocument/2006/relationships/image" Target="../media/image15.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19.png"/><Relationship Id="rId5" Type="http://schemas.openxmlformats.org/officeDocument/2006/relationships/image" Target="../media/image14.png"/><Relationship Id="rId6" Type="http://schemas.openxmlformats.org/officeDocument/2006/relationships/image" Target="../media/image16.png"/><Relationship Id="rId7"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9.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21.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png"/><Relationship Id="rId4" Type="http://schemas.openxmlformats.org/officeDocument/2006/relationships/image" Target="../media/image27.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3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0.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31.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png"/><Relationship Id="rId4" Type="http://schemas.openxmlformats.org/officeDocument/2006/relationships/image" Target="../media/image24.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png"/><Relationship Id="rId4" Type="http://schemas.openxmlformats.org/officeDocument/2006/relationships/image" Target="../media/image28.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1.png"/><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1.png"/><Relationship Id="rId4" Type="http://schemas.openxmlformats.org/officeDocument/2006/relationships/image" Target="../media/image42.png"/><Relationship Id="rId5" Type="http://schemas.openxmlformats.org/officeDocument/2006/relationships/image" Target="../media/image2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png"/><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pn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1.png"/><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png"/><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3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6.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1.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94211" y="4099203"/>
            <a:ext cx="7112186" cy="442122"/>
          </a:xfrm>
          <a:prstGeom prst="rect">
            <a:avLst/>
          </a:prstGeom>
          <a:noFill/>
          <a:ln>
            <a:noFill/>
          </a:ln>
        </p:spPr>
      </p:pic>
      <p:pic>
        <p:nvPicPr>
          <p:cNvPr id="55" name="Google Shape;55;p13"/>
          <p:cNvPicPr preferRelativeResize="0"/>
          <p:nvPr/>
        </p:nvPicPr>
        <p:blipFill>
          <a:blip r:embed="rId4">
            <a:alphaModFix/>
          </a:blip>
          <a:stretch>
            <a:fillRect/>
          </a:stretch>
        </p:blipFill>
        <p:spPr>
          <a:xfrm>
            <a:off x="259875" y="3516700"/>
            <a:ext cx="6568508" cy="442118"/>
          </a:xfrm>
          <a:prstGeom prst="rect">
            <a:avLst/>
          </a:prstGeom>
          <a:noFill/>
          <a:ln>
            <a:noFill/>
          </a:ln>
        </p:spPr>
      </p:pic>
      <p:pic>
        <p:nvPicPr>
          <p:cNvPr id="56" name="Google Shape;56;p13"/>
          <p:cNvPicPr preferRelativeResize="0"/>
          <p:nvPr/>
        </p:nvPicPr>
        <p:blipFill>
          <a:blip r:embed="rId5">
            <a:alphaModFix/>
          </a:blip>
          <a:stretch>
            <a:fillRect/>
          </a:stretch>
        </p:blipFill>
        <p:spPr>
          <a:xfrm>
            <a:off x="301300" y="738675"/>
            <a:ext cx="5404449" cy="25141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47" name="Shape 147"/>
        <p:cNvGrpSpPr/>
        <p:nvPr/>
      </p:nvGrpSpPr>
      <p:grpSpPr>
        <a:xfrm>
          <a:off x="0" y="0"/>
          <a:ext cx="0" cy="0"/>
          <a:chOff x="0" y="0"/>
          <a:chExt cx="0" cy="0"/>
        </a:xfrm>
      </p:grpSpPr>
      <p:sp>
        <p:nvSpPr>
          <p:cNvPr id="148" name="Google Shape;148;p22"/>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2"/>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2"/>
          <p:cNvSpPr/>
          <p:nvPr/>
        </p:nvSpPr>
        <p:spPr>
          <a:xfrm>
            <a:off x="5073525" y="1631075"/>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2"/>
          <p:cNvSpPr/>
          <p:nvPr/>
        </p:nvSpPr>
        <p:spPr>
          <a:xfrm>
            <a:off x="3851688" y="2519575"/>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2"/>
          <p:cNvSpPr/>
          <p:nvPr/>
        </p:nvSpPr>
        <p:spPr>
          <a:xfrm>
            <a:off x="5101375" y="3097500"/>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2"/>
          <p:cNvSpPr/>
          <p:nvPr/>
        </p:nvSpPr>
        <p:spPr>
          <a:xfrm>
            <a:off x="6321750" y="2371525"/>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2"/>
          <p:cNvSpPr/>
          <p:nvPr/>
        </p:nvSpPr>
        <p:spPr>
          <a:xfrm>
            <a:off x="6432225" y="1144200"/>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2"/>
          <p:cNvSpPr/>
          <p:nvPr/>
        </p:nvSpPr>
        <p:spPr>
          <a:xfrm>
            <a:off x="5079350" y="388175"/>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2"/>
          <p:cNvSpPr/>
          <p:nvPr/>
        </p:nvSpPr>
        <p:spPr>
          <a:xfrm>
            <a:off x="3701925" y="1021475"/>
            <a:ext cx="1804500" cy="1724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7" name="Google Shape;157;p22"/>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58" name="Google Shape;158;p22"/>
          <p:cNvSpPr/>
          <p:nvPr/>
        </p:nvSpPr>
        <p:spPr>
          <a:xfrm>
            <a:off x="3699375" y="1021475"/>
            <a:ext cx="1804500" cy="1724700"/>
          </a:xfrm>
          <a:prstGeom prst="ellipse">
            <a:avLst/>
          </a:prstGeom>
          <a:solidFill>
            <a:srgbClr val="351C75">
              <a:alpha val="541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2"/>
          <p:cNvSpPr/>
          <p:nvPr/>
        </p:nvSpPr>
        <p:spPr>
          <a:xfrm>
            <a:off x="6432225" y="1144200"/>
            <a:ext cx="1804500" cy="1724700"/>
          </a:xfrm>
          <a:prstGeom prst="ellipse">
            <a:avLst/>
          </a:prstGeom>
          <a:solidFill>
            <a:srgbClr val="9FC5E8">
              <a:alpha val="760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2"/>
          <p:cNvSpPr/>
          <p:nvPr/>
        </p:nvSpPr>
        <p:spPr>
          <a:xfrm>
            <a:off x="5079350" y="388175"/>
            <a:ext cx="1804500" cy="1724700"/>
          </a:xfrm>
          <a:prstGeom prst="ellipse">
            <a:avLst/>
          </a:prstGeom>
          <a:solidFill>
            <a:srgbClr val="55EA16">
              <a:alpha val="68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2"/>
          <p:cNvSpPr/>
          <p:nvPr/>
        </p:nvSpPr>
        <p:spPr>
          <a:xfrm>
            <a:off x="3851688" y="2519575"/>
            <a:ext cx="1804500" cy="1724700"/>
          </a:xfrm>
          <a:prstGeom prst="ellipse">
            <a:avLst/>
          </a:prstGeom>
          <a:solidFill>
            <a:srgbClr val="FF9900">
              <a:alpha val="656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2"/>
          <p:cNvSpPr/>
          <p:nvPr/>
        </p:nvSpPr>
        <p:spPr>
          <a:xfrm>
            <a:off x="5105400" y="3105500"/>
            <a:ext cx="1804500" cy="1724700"/>
          </a:xfrm>
          <a:prstGeom prst="ellipse">
            <a:avLst/>
          </a:prstGeom>
          <a:solidFill>
            <a:srgbClr val="FF00FF">
              <a:alpha val="447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2"/>
          <p:cNvSpPr/>
          <p:nvPr/>
        </p:nvSpPr>
        <p:spPr>
          <a:xfrm>
            <a:off x="6321750" y="2371525"/>
            <a:ext cx="1804500" cy="1724700"/>
          </a:xfrm>
          <a:prstGeom prst="ellipse">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2"/>
          <p:cNvSpPr txBox="1"/>
          <p:nvPr/>
        </p:nvSpPr>
        <p:spPr>
          <a:xfrm>
            <a:off x="4064338" y="2923675"/>
            <a:ext cx="12702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Analysis</a:t>
            </a:r>
            <a:endParaRPr sz="1600">
              <a:latin typeface="Roboto Medium"/>
              <a:ea typeface="Roboto Medium"/>
              <a:cs typeface="Roboto Medium"/>
              <a:sym typeface="Roboto Medium"/>
            </a:endParaRPr>
          </a:p>
          <a:p>
            <a:pPr indent="0" lvl="0" marL="0" rtl="0" algn="ctr">
              <a:spcBef>
                <a:spcPts val="0"/>
              </a:spcBef>
              <a:spcAft>
                <a:spcPts val="0"/>
              </a:spcAft>
              <a:buNone/>
            </a:pPr>
            <a:r>
              <a:rPr lang="pt-BR" sz="1600">
                <a:latin typeface="Roboto Medium"/>
                <a:ea typeface="Roboto Medium"/>
                <a:cs typeface="Roboto Medium"/>
                <a:sym typeface="Roboto Medium"/>
              </a:rPr>
              <a:t>Synthesis</a:t>
            </a:r>
            <a:endParaRPr sz="1600">
              <a:latin typeface="Roboto Medium"/>
              <a:ea typeface="Roboto Medium"/>
              <a:cs typeface="Roboto Medium"/>
              <a:sym typeface="Roboto Medium"/>
            </a:endParaRPr>
          </a:p>
          <a:p>
            <a:pPr indent="0" lvl="0" marL="0" rtl="0" algn="ctr">
              <a:spcBef>
                <a:spcPts val="0"/>
              </a:spcBef>
              <a:spcAft>
                <a:spcPts val="0"/>
              </a:spcAft>
              <a:buNone/>
            </a:pPr>
            <a:r>
              <a:rPr lang="pt-BR" sz="1600">
                <a:latin typeface="Roboto Medium"/>
                <a:ea typeface="Roboto Medium"/>
                <a:cs typeface="Roboto Medium"/>
                <a:sym typeface="Roboto Medium"/>
              </a:rPr>
              <a:t>Evaluation</a:t>
            </a:r>
            <a:endParaRPr sz="1600">
              <a:latin typeface="Roboto Medium"/>
              <a:ea typeface="Roboto Medium"/>
              <a:cs typeface="Roboto Medium"/>
              <a:sym typeface="Roboto Medium"/>
            </a:endParaRPr>
          </a:p>
        </p:txBody>
      </p:sp>
      <p:sp>
        <p:nvSpPr>
          <p:cNvPr id="165" name="Google Shape;165;p22"/>
          <p:cNvSpPr txBox="1"/>
          <p:nvPr/>
        </p:nvSpPr>
        <p:spPr>
          <a:xfrm>
            <a:off x="3835425" y="1144200"/>
            <a:ext cx="15375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t-BR" sz="1600">
                <a:latin typeface="Roboto Medium"/>
                <a:ea typeface="Roboto Medium"/>
                <a:cs typeface="Roboto Medium"/>
                <a:sym typeface="Roboto Medium"/>
              </a:rPr>
              <a:t>Vasco Alexandre</a:t>
            </a:r>
            <a:endParaRPr sz="1600">
              <a:latin typeface="Roboto Medium"/>
              <a:ea typeface="Roboto Medium"/>
              <a:cs typeface="Roboto Medium"/>
              <a:sym typeface="Roboto Medium"/>
            </a:endParaRPr>
          </a:p>
          <a:p>
            <a:pPr indent="0" lvl="0" marL="0" rtl="0" algn="ctr">
              <a:spcBef>
                <a:spcPts val="0"/>
              </a:spcBef>
              <a:spcAft>
                <a:spcPts val="0"/>
              </a:spcAft>
              <a:buNone/>
            </a:pPr>
            <a:r>
              <a:rPr lang="pt-BR" sz="1600">
                <a:latin typeface="Roboto Medium"/>
                <a:ea typeface="Roboto Medium"/>
                <a:cs typeface="Roboto Medium"/>
                <a:sym typeface="Roboto Medium"/>
              </a:rPr>
              <a:t>Pereira e Alexandra Paio</a:t>
            </a:r>
            <a:endParaRPr sz="1600">
              <a:latin typeface="Roboto Medium"/>
              <a:ea typeface="Roboto Medium"/>
              <a:cs typeface="Roboto Medium"/>
              <a:sym typeface="Roboto Medium"/>
            </a:endParaRPr>
          </a:p>
        </p:txBody>
      </p:sp>
      <p:sp>
        <p:nvSpPr>
          <p:cNvPr id="166" name="Google Shape;166;p22"/>
          <p:cNvSpPr txBox="1"/>
          <p:nvPr/>
        </p:nvSpPr>
        <p:spPr>
          <a:xfrm>
            <a:off x="5368525" y="3657650"/>
            <a:ext cx="12702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Shape Grammar</a:t>
            </a:r>
            <a:endParaRPr sz="1600">
              <a:latin typeface="Roboto Medium"/>
              <a:ea typeface="Roboto Medium"/>
              <a:cs typeface="Roboto Medium"/>
              <a:sym typeface="Roboto Medium"/>
            </a:endParaRPr>
          </a:p>
        </p:txBody>
      </p:sp>
      <p:sp>
        <p:nvSpPr>
          <p:cNvPr id="167" name="Google Shape;167;p22"/>
          <p:cNvSpPr txBox="1"/>
          <p:nvPr/>
        </p:nvSpPr>
        <p:spPr>
          <a:xfrm>
            <a:off x="6588900" y="2898575"/>
            <a:ext cx="12702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Shape Finding</a:t>
            </a:r>
            <a:endParaRPr sz="1600">
              <a:latin typeface="Roboto Medium"/>
              <a:ea typeface="Roboto Medium"/>
              <a:cs typeface="Roboto Medium"/>
              <a:sym typeface="Roboto Medium"/>
            </a:endParaRPr>
          </a:p>
        </p:txBody>
      </p:sp>
      <p:sp>
        <p:nvSpPr>
          <p:cNvPr id="168" name="Google Shape;168;p22"/>
          <p:cNvSpPr txBox="1"/>
          <p:nvPr/>
        </p:nvSpPr>
        <p:spPr>
          <a:xfrm>
            <a:off x="6741300" y="1526975"/>
            <a:ext cx="12702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Generative Design</a:t>
            </a:r>
            <a:endParaRPr sz="1600">
              <a:latin typeface="Roboto Medium"/>
              <a:ea typeface="Roboto Medium"/>
              <a:cs typeface="Roboto Medium"/>
              <a:sym typeface="Roboto Medium"/>
            </a:endParaRPr>
          </a:p>
        </p:txBody>
      </p:sp>
      <p:sp>
        <p:nvSpPr>
          <p:cNvPr id="169" name="Google Shape;169;p22"/>
          <p:cNvSpPr txBox="1"/>
          <p:nvPr/>
        </p:nvSpPr>
        <p:spPr>
          <a:xfrm>
            <a:off x="5369700" y="764975"/>
            <a:ext cx="12702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Modelos</a:t>
            </a:r>
            <a:endParaRPr sz="1600">
              <a:latin typeface="Roboto Medium"/>
              <a:ea typeface="Roboto Medium"/>
              <a:cs typeface="Roboto Medium"/>
              <a:sym typeface="Roboto Medium"/>
            </a:endParaRPr>
          </a:p>
          <a:p>
            <a:pPr indent="0" lvl="0" marL="0" rtl="0" algn="ctr">
              <a:spcBef>
                <a:spcPts val="0"/>
              </a:spcBef>
              <a:spcAft>
                <a:spcPts val="0"/>
              </a:spcAft>
              <a:buNone/>
            </a:pPr>
            <a:r>
              <a:rPr lang="pt-BR" sz="1600">
                <a:latin typeface="Roboto Medium"/>
                <a:ea typeface="Roboto Medium"/>
                <a:cs typeface="Roboto Medium"/>
                <a:sym typeface="Roboto Medium"/>
              </a:rPr>
              <a:t>Conceituais</a:t>
            </a:r>
            <a:endParaRPr sz="1600">
              <a:latin typeface="Roboto Medium"/>
              <a:ea typeface="Roboto Medium"/>
              <a:cs typeface="Roboto Medium"/>
              <a:sym typeface="Roboto Medium"/>
            </a:endParaRPr>
          </a:p>
        </p:txBody>
      </p:sp>
      <p:sp>
        <p:nvSpPr>
          <p:cNvPr id="170" name="Google Shape;170;p22"/>
          <p:cNvSpPr/>
          <p:nvPr/>
        </p:nvSpPr>
        <p:spPr>
          <a:xfrm>
            <a:off x="5073525" y="1631075"/>
            <a:ext cx="1804500" cy="1724700"/>
          </a:xfrm>
          <a:prstGeom prst="ellipse">
            <a:avLst/>
          </a:prstGeom>
          <a:solidFill>
            <a:srgbClr val="DED9D9">
              <a:alpha val="786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2"/>
          <p:cNvSpPr txBox="1"/>
          <p:nvPr/>
        </p:nvSpPr>
        <p:spPr>
          <a:xfrm>
            <a:off x="5284225" y="2284275"/>
            <a:ext cx="1438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pt-BR" sz="1600">
                <a:latin typeface="Roboto Medium"/>
                <a:ea typeface="Roboto Medium"/>
                <a:cs typeface="Roboto Medium"/>
                <a:sym typeface="Roboto Medium"/>
              </a:rPr>
              <a:t>Metodologia</a:t>
            </a:r>
            <a:endParaRPr sz="1600">
              <a:latin typeface="Roboto Medium"/>
              <a:ea typeface="Roboto Medium"/>
              <a:cs typeface="Roboto Medium"/>
              <a:sym typeface="Roboto Medium"/>
            </a:endParaRPr>
          </a:p>
        </p:txBody>
      </p:sp>
      <p:sp>
        <p:nvSpPr>
          <p:cNvPr id="172" name="Google Shape;172;p22"/>
          <p:cNvSpPr/>
          <p:nvPr/>
        </p:nvSpPr>
        <p:spPr>
          <a:xfrm>
            <a:off x="-61625" y="2043650"/>
            <a:ext cx="17127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2"/>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77" name="Shape 177"/>
        <p:cNvGrpSpPr/>
        <p:nvPr/>
      </p:nvGrpSpPr>
      <p:grpSpPr>
        <a:xfrm>
          <a:off x="0" y="0"/>
          <a:ext cx="0" cy="0"/>
          <a:chOff x="0" y="0"/>
          <a:chExt cx="0" cy="0"/>
        </a:xfrm>
      </p:grpSpPr>
      <p:sp>
        <p:nvSpPr>
          <p:cNvPr id="178" name="Google Shape;178;p23"/>
          <p:cNvSpPr/>
          <p:nvPr/>
        </p:nvSpPr>
        <p:spPr>
          <a:xfrm>
            <a:off x="4233600" y="315225"/>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3"/>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3"/>
          <p:cNvSpPr/>
          <p:nvPr/>
        </p:nvSpPr>
        <p:spPr>
          <a:xfrm>
            <a:off x="-86400" y="2043650"/>
            <a:ext cx="17376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1" name="Google Shape;181;p23"/>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82" name="Google Shape;182;p23"/>
          <p:cNvSpPr/>
          <p:nvPr/>
        </p:nvSpPr>
        <p:spPr>
          <a:xfrm>
            <a:off x="2347000" y="1734550"/>
            <a:ext cx="1737600" cy="16545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3"/>
          <p:cNvSpPr txBox="1"/>
          <p:nvPr/>
        </p:nvSpPr>
        <p:spPr>
          <a:xfrm>
            <a:off x="2262100" y="1882225"/>
            <a:ext cx="1907400" cy="17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Análise dos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projetos do componente curricular Projeto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Arquitetura 06</a:t>
            </a:r>
            <a:endParaRPr b="1">
              <a:latin typeface="Roboto"/>
              <a:ea typeface="Roboto"/>
              <a:cs typeface="Roboto"/>
              <a:sym typeface="Roboto"/>
            </a:endParaRPr>
          </a:p>
        </p:txBody>
      </p:sp>
      <p:sp>
        <p:nvSpPr>
          <p:cNvPr id="184" name="Google Shape;184;p23"/>
          <p:cNvSpPr/>
          <p:nvPr/>
        </p:nvSpPr>
        <p:spPr>
          <a:xfrm rot="-7240187">
            <a:off x="4051121" y="1668044"/>
            <a:ext cx="401106" cy="555662"/>
          </a:xfrm>
          <a:prstGeom prst="downArrow">
            <a:avLst>
              <a:gd fmla="val 33296" name="adj1"/>
              <a:gd fmla="val 39816" name="adj2"/>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3"/>
          <p:cNvSpPr txBox="1"/>
          <p:nvPr/>
        </p:nvSpPr>
        <p:spPr>
          <a:xfrm>
            <a:off x="4233600" y="549975"/>
            <a:ext cx="17376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Determinação da forma base para o desenvolvimento da definição em Grasshopper</a:t>
            </a:r>
            <a:endParaRPr b="1">
              <a:latin typeface="Roboto"/>
              <a:ea typeface="Roboto"/>
              <a:cs typeface="Roboto"/>
              <a:sym typeface="Roboto"/>
            </a:endParaRPr>
          </a:p>
        </p:txBody>
      </p:sp>
      <p:sp>
        <p:nvSpPr>
          <p:cNvPr id="186" name="Google Shape;186;p23"/>
          <p:cNvSpPr/>
          <p:nvPr/>
        </p:nvSpPr>
        <p:spPr>
          <a:xfrm>
            <a:off x="4110150" y="3001975"/>
            <a:ext cx="1374900" cy="1333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3"/>
          <p:cNvSpPr txBox="1"/>
          <p:nvPr/>
        </p:nvSpPr>
        <p:spPr>
          <a:xfrm>
            <a:off x="4159950" y="3303175"/>
            <a:ext cx="12753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Definição dos parâmetros de forma</a:t>
            </a:r>
            <a:endParaRPr b="1">
              <a:latin typeface="Roboto"/>
              <a:ea typeface="Roboto"/>
              <a:cs typeface="Roboto"/>
              <a:sym typeface="Roboto"/>
            </a:endParaRPr>
          </a:p>
        </p:txBody>
      </p:sp>
      <p:sp>
        <p:nvSpPr>
          <p:cNvPr id="188" name="Google Shape;188;p23"/>
          <p:cNvSpPr/>
          <p:nvPr/>
        </p:nvSpPr>
        <p:spPr>
          <a:xfrm>
            <a:off x="6035300" y="1707625"/>
            <a:ext cx="1826700" cy="1731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3"/>
          <p:cNvSpPr txBox="1"/>
          <p:nvPr/>
        </p:nvSpPr>
        <p:spPr>
          <a:xfrm>
            <a:off x="6079850" y="2140775"/>
            <a:ext cx="1737600" cy="70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Desenvolvimento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de design paramétrico</a:t>
            </a:r>
            <a:endParaRPr b="1">
              <a:latin typeface="Roboto"/>
              <a:ea typeface="Roboto"/>
              <a:cs typeface="Roboto"/>
              <a:sym typeface="Roboto"/>
            </a:endParaRPr>
          </a:p>
        </p:txBody>
      </p:sp>
      <p:sp>
        <p:nvSpPr>
          <p:cNvPr id="190" name="Google Shape;190;p23"/>
          <p:cNvSpPr/>
          <p:nvPr/>
        </p:nvSpPr>
        <p:spPr>
          <a:xfrm rot="-3814148">
            <a:off x="4051164" y="2727202"/>
            <a:ext cx="401018" cy="395249"/>
          </a:xfrm>
          <a:prstGeom prst="downArrow">
            <a:avLst>
              <a:gd fmla="val 33296" name="adj1"/>
              <a:gd fmla="val 39816" name="adj2"/>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3"/>
          <p:cNvSpPr/>
          <p:nvPr/>
        </p:nvSpPr>
        <p:spPr>
          <a:xfrm rot="-7327956">
            <a:off x="5554459" y="2653759"/>
            <a:ext cx="401030" cy="741131"/>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23"/>
          <p:cNvSpPr/>
          <p:nvPr/>
        </p:nvSpPr>
        <p:spPr>
          <a:xfrm rot="-3814148">
            <a:off x="5731522" y="1694020"/>
            <a:ext cx="401018" cy="55571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3"/>
          <p:cNvSpPr/>
          <p:nvPr/>
        </p:nvSpPr>
        <p:spPr>
          <a:xfrm>
            <a:off x="7517550" y="433725"/>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3"/>
          <p:cNvSpPr txBox="1"/>
          <p:nvPr/>
        </p:nvSpPr>
        <p:spPr>
          <a:xfrm>
            <a:off x="6955788" y="639788"/>
            <a:ext cx="2398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Elaboração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dos primeiros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exemplos</a:t>
            </a:r>
            <a:endParaRPr b="1">
              <a:latin typeface="Roboto"/>
              <a:ea typeface="Roboto"/>
              <a:cs typeface="Roboto"/>
              <a:sym typeface="Roboto"/>
            </a:endParaRPr>
          </a:p>
        </p:txBody>
      </p:sp>
      <p:sp>
        <p:nvSpPr>
          <p:cNvPr id="195" name="Google Shape;195;p23"/>
          <p:cNvSpPr/>
          <p:nvPr/>
        </p:nvSpPr>
        <p:spPr>
          <a:xfrm rot="134584">
            <a:off x="6557700" y="858946"/>
            <a:ext cx="881475" cy="771307"/>
          </a:xfrm>
          <a:prstGeom prst="bentArrow">
            <a:avLst>
              <a:gd fmla="val 16796" name="adj1"/>
              <a:gd fmla="val 17571" name="adj2"/>
              <a:gd fmla="val 25000" name="adj3"/>
              <a:gd fmla="val 75000"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3"/>
          <p:cNvSpPr/>
          <p:nvPr/>
        </p:nvSpPr>
        <p:spPr>
          <a:xfrm rot="8445739">
            <a:off x="7918113" y="1879230"/>
            <a:ext cx="1426158" cy="1388670"/>
          </a:xfrm>
          <a:prstGeom prst="bentArrow">
            <a:avLst>
              <a:gd fmla="val 11128" name="adj1"/>
              <a:gd fmla="val 13213" name="adj2"/>
              <a:gd fmla="val 21267" name="adj3"/>
              <a:gd fmla="val 78733"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3"/>
          <p:cNvSpPr/>
          <p:nvPr/>
        </p:nvSpPr>
        <p:spPr>
          <a:xfrm>
            <a:off x="7238225" y="3456475"/>
            <a:ext cx="1651200" cy="1548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3"/>
          <p:cNvSpPr txBox="1"/>
          <p:nvPr/>
        </p:nvSpPr>
        <p:spPr>
          <a:xfrm>
            <a:off x="7298375" y="3694975"/>
            <a:ext cx="15309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Reflexão sobre o funcionamento</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design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paramétrico</a:t>
            </a:r>
            <a:endParaRPr b="1">
              <a:latin typeface="Roboto"/>
              <a:ea typeface="Roboto"/>
              <a:cs typeface="Roboto"/>
              <a:sym typeface="Roboto"/>
            </a:endParaRPr>
          </a:p>
        </p:txBody>
      </p:sp>
      <p:sp>
        <p:nvSpPr>
          <p:cNvPr id="199" name="Google Shape;199;p23"/>
          <p:cNvSpPr/>
          <p:nvPr/>
        </p:nvSpPr>
        <p:spPr>
          <a:xfrm rot="-6387906">
            <a:off x="6111777" y="3321192"/>
            <a:ext cx="1103971" cy="759614"/>
          </a:xfrm>
          <a:prstGeom prst="bentArrow">
            <a:avLst>
              <a:gd fmla="val 17258" name="adj1"/>
              <a:gd fmla="val 17571" name="adj2"/>
              <a:gd fmla="val 25000" name="adj3"/>
              <a:gd fmla="val 91058"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3"/>
          <p:cNvSpPr/>
          <p:nvPr/>
        </p:nvSpPr>
        <p:spPr>
          <a:xfrm rot="5400000">
            <a:off x="6721700" y="4472300"/>
            <a:ext cx="401100" cy="54210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3"/>
          <p:cNvSpPr/>
          <p:nvPr/>
        </p:nvSpPr>
        <p:spPr>
          <a:xfrm>
            <a:off x="5326825" y="3910700"/>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3"/>
          <p:cNvSpPr txBox="1"/>
          <p:nvPr/>
        </p:nvSpPr>
        <p:spPr>
          <a:xfrm>
            <a:off x="5006563" y="4151000"/>
            <a:ext cx="1915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Avaliação da adequação da ferramenta</a:t>
            </a:r>
            <a:endParaRPr b="1">
              <a:latin typeface="Roboto"/>
              <a:ea typeface="Roboto"/>
              <a:cs typeface="Roboto"/>
              <a:sym typeface="Roboto"/>
            </a:endParaRPr>
          </a:p>
        </p:txBody>
      </p:sp>
      <p:sp>
        <p:nvSpPr>
          <p:cNvPr id="203" name="Google Shape;203;p23"/>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207" name="Shape 207"/>
        <p:cNvGrpSpPr/>
        <p:nvPr/>
      </p:nvGrpSpPr>
      <p:grpSpPr>
        <a:xfrm>
          <a:off x="0" y="0"/>
          <a:ext cx="0" cy="0"/>
          <a:chOff x="0" y="0"/>
          <a:chExt cx="0" cy="0"/>
        </a:xfrm>
      </p:grpSpPr>
      <p:sp>
        <p:nvSpPr>
          <p:cNvPr id="208" name="Google Shape;208;p24"/>
          <p:cNvSpPr/>
          <p:nvPr/>
        </p:nvSpPr>
        <p:spPr>
          <a:xfrm>
            <a:off x="4233600" y="315225"/>
            <a:ext cx="1737600" cy="16545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4"/>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4"/>
          <p:cNvSpPr/>
          <p:nvPr/>
        </p:nvSpPr>
        <p:spPr>
          <a:xfrm>
            <a:off x="-86400" y="2043650"/>
            <a:ext cx="17376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1" name="Google Shape;211;p24"/>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212" name="Google Shape;212;p24"/>
          <p:cNvSpPr/>
          <p:nvPr/>
        </p:nvSpPr>
        <p:spPr>
          <a:xfrm>
            <a:off x="2347000" y="1734550"/>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4"/>
          <p:cNvSpPr txBox="1"/>
          <p:nvPr/>
        </p:nvSpPr>
        <p:spPr>
          <a:xfrm>
            <a:off x="2262100" y="1882225"/>
            <a:ext cx="1907400" cy="17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Análise dos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projetos do componente curricular Projeto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Arquitetura 06</a:t>
            </a:r>
            <a:endParaRPr b="1">
              <a:latin typeface="Roboto"/>
              <a:ea typeface="Roboto"/>
              <a:cs typeface="Roboto"/>
              <a:sym typeface="Roboto"/>
            </a:endParaRPr>
          </a:p>
        </p:txBody>
      </p:sp>
      <p:sp>
        <p:nvSpPr>
          <p:cNvPr id="214" name="Google Shape;214;p24"/>
          <p:cNvSpPr/>
          <p:nvPr/>
        </p:nvSpPr>
        <p:spPr>
          <a:xfrm rot="-7240187">
            <a:off x="4051121" y="1668044"/>
            <a:ext cx="401106" cy="555662"/>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4"/>
          <p:cNvSpPr txBox="1"/>
          <p:nvPr/>
        </p:nvSpPr>
        <p:spPr>
          <a:xfrm>
            <a:off x="4233600" y="549975"/>
            <a:ext cx="17376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Determinação da forma base para o desenvolvimento da definição em Grasshopper</a:t>
            </a:r>
            <a:endParaRPr b="1">
              <a:latin typeface="Roboto"/>
              <a:ea typeface="Roboto"/>
              <a:cs typeface="Roboto"/>
              <a:sym typeface="Roboto"/>
            </a:endParaRPr>
          </a:p>
        </p:txBody>
      </p:sp>
      <p:sp>
        <p:nvSpPr>
          <p:cNvPr id="216" name="Google Shape;216;p24"/>
          <p:cNvSpPr/>
          <p:nvPr/>
        </p:nvSpPr>
        <p:spPr>
          <a:xfrm>
            <a:off x="4110150" y="3001975"/>
            <a:ext cx="1374900" cy="13335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4"/>
          <p:cNvSpPr txBox="1"/>
          <p:nvPr/>
        </p:nvSpPr>
        <p:spPr>
          <a:xfrm>
            <a:off x="4159950" y="3303175"/>
            <a:ext cx="12753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Definição dos parâmetros de forma</a:t>
            </a:r>
            <a:endParaRPr b="1">
              <a:latin typeface="Roboto"/>
              <a:ea typeface="Roboto"/>
              <a:cs typeface="Roboto"/>
              <a:sym typeface="Roboto"/>
            </a:endParaRPr>
          </a:p>
        </p:txBody>
      </p:sp>
      <p:sp>
        <p:nvSpPr>
          <p:cNvPr id="218" name="Google Shape;218;p24"/>
          <p:cNvSpPr/>
          <p:nvPr/>
        </p:nvSpPr>
        <p:spPr>
          <a:xfrm>
            <a:off x="6035300" y="1707625"/>
            <a:ext cx="1826700" cy="1731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24"/>
          <p:cNvSpPr txBox="1"/>
          <p:nvPr/>
        </p:nvSpPr>
        <p:spPr>
          <a:xfrm>
            <a:off x="6079850" y="2140775"/>
            <a:ext cx="1737600" cy="70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Desenvolvimento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de design paramétrico</a:t>
            </a:r>
            <a:endParaRPr b="1">
              <a:latin typeface="Roboto"/>
              <a:ea typeface="Roboto"/>
              <a:cs typeface="Roboto"/>
              <a:sym typeface="Roboto"/>
            </a:endParaRPr>
          </a:p>
        </p:txBody>
      </p:sp>
      <p:sp>
        <p:nvSpPr>
          <p:cNvPr id="220" name="Google Shape;220;p24"/>
          <p:cNvSpPr/>
          <p:nvPr/>
        </p:nvSpPr>
        <p:spPr>
          <a:xfrm rot="-3814148">
            <a:off x="4051164" y="2727202"/>
            <a:ext cx="401018" cy="395249"/>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4"/>
          <p:cNvSpPr/>
          <p:nvPr/>
        </p:nvSpPr>
        <p:spPr>
          <a:xfrm rot="-7327956">
            <a:off x="5554459" y="2653759"/>
            <a:ext cx="401030" cy="741131"/>
          </a:xfrm>
          <a:prstGeom prst="downArrow">
            <a:avLst>
              <a:gd fmla="val 33296" name="adj1"/>
              <a:gd fmla="val 39816" name="adj2"/>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4"/>
          <p:cNvSpPr/>
          <p:nvPr/>
        </p:nvSpPr>
        <p:spPr>
          <a:xfrm rot="-3814148">
            <a:off x="5731522" y="1694020"/>
            <a:ext cx="401018" cy="555710"/>
          </a:xfrm>
          <a:prstGeom prst="downArrow">
            <a:avLst>
              <a:gd fmla="val 33296" name="adj1"/>
              <a:gd fmla="val 39816" name="adj2"/>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4"/>
          <p:cNvSpPr/>
          <p:nvPr/>
        </p:nvSpPr>
        <p:spPr>
          <a:xfrm>
            <a:off x="7517550" y="433725"/>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4"/>
          <p:cNvSpPr txBox="1"/>
          <p:nvPr/>
        </p:nvSpPr>
        <p:spPr>
          <a:xfrm>
            <a:off x="6955788" y="639788"/>
            <a:ext cx="2398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Elaboração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dos primeiros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exemplos</a:t>
            </a:r>
            <a:endParaRPr b="1">
              <a:latin typeface="Roboto"/>
              <a:ea typeface="Roboto"/>
              <a:cs typeface="Roboto"/>
              <a:sym typeface="Roboto"/>
            </a:endParaRPr>
          </a:p>
        </p:txBody>
      </p:sp>
      <p:sp>
        <p:nvSpPr>
          <p:cNvPr id="225" name="Google Shape;225;p24"/>
          <p:cNvSpPr/>
          <p:nvPr/>
        </p:nvSpPr>
        <p:spPr>
          <a:xfrm rot="134584">
            <a:off x="6557700" y="858946"/>
            <a:ext cx="881475" cy="771307"/>
          </a:xfrm>
          <a:prstGeom prst="bentArrow">
            <a:avLst>
              <a:gd fmla="val 16796" name="adj1"/>
              <a:gd fmla="val 17571" name="adj2"/>
              <a:gd fmla="val 25000" name="adj3"/>
              <a:gd fmla="val 75000"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4"/>
          <p:cNvSpPr/>
          <p:nvPr/>
        </p:nvSpPr>
        <p:spPr>
          <a:xfrm rot="8445739">
            <a:off x="7918113" y="1879230"/>
            <a:ext cx="1426158" cy="1388670"/>
          </a:xfrm>
          <a:prstGeom prst="bentArrow">
            <a:avLst>
              <a:gd fmla="val 11128" name="adj1"/>
              <a:gd fmla="val 13213" name="adj2"/>
              <a:gd fmla="val 21267" name="adj3"/>
              <a:gd fmla="val 78733"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4"/>
          <p:cNvSpPr/>
          <p:nvPr/>
        </p:nvSpPr>
        <p:spPr>
          <a:xfrm>
            <a:off x="7238225" y="3456475"/>
            <a:ext cx="1651200" cy="1548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4"/>
          <p:cNvSpPr txBox="1"/>
          <p:nvPr/>
        </p:nvSpPr>
        <p:spPr>
          <a:xfrm>
            <a:off x="7298375" y="3694975"/>
            <a:ext cx="15309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Reflexão sobre o funcionamento</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design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paramétrico</a:t>
            </a:r>
            <a:endParaRPr b="1">
              <a:latin typeface="Roboto"/>
              <a:ea typeface="Roboto"/>
              <a:cs typeface="Roboto"/>
              <a:sym typeface="Roboto"/>
            </a:endParaRPr>
          </a:p>
        </p:txBody>
      </p:sp>
      <p:sp>
        <p:nvSpPr>
          <p:cNvPr id="229" name="Google Shape;229;p24"/>
          <p:cNvSpPr/>
          <p:nvPr/>
        </p:nvSpPr>
        <p:spPr>
          <a:xfrm rot="-6387906">
            <a:off x="6111777" y="3321192"/>
            <a:ext cx="1103971" cy="759614"/>
          </a:xfrm>
          <a:prstGeom prst="bentArrow">
            <a:avLst>
              <a:gd fmla="val 17258" name="adj1"/>
              <a:gd fmla="val 17571" name="adj2"/>
              <a:gd fmla="val 25000" name="adj3"/>
              <a:gd fmla="val 91058"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4"/>
          <p:cNvSpPr/>
          <p:nvPr/>
        </p:nvSpPr>
        <p:spPr>
          <a:xfrm rot="5400000">
            <a:off x="6721700" y="4472300"/>
            <a:ext cx="401100" cy="54210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4"/>
          <p:cNvSpPr/>
          <p:nvPr/>
        </p:nvSpPr>
        <p:spPr>
          <a:xfrm>
            <a:off x="5326825" y="3910700"/>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4"/>
          <p:cNvSpPr txBox="1"/>
          <p:nvPr/>
        </p:nvSpPr>
        <p:spPr>
          <a:xfrm>
            <a:off x="5006563" y="4151000"/>
            <a:ext cx="1915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Avaliação da adequação da ferramenta</a:t>
            </a:r>
            <a:endParaRPr b="1">
              <a:latin typeface="Roboto"/>
              <a:ea typeface="Roboto"/>
              <a:cs typeface="Roboto"/>
              <a:sym typeface="Roboto"/>
            </a:endParaRPr>
          </a:p>
        </p:txBody>
      </p:sp>
      <p:sp>
        <p:nvSpPr>
          <p:cNvPr id="233" name="Google Shape;233;p24"/>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237" name="Shape 237"/>
        <p:cNvGrpSpPr/>
        <p:nvPr/>
      </p:nvGrpSpPr>
      <p:grpSpPr>
        <a:xfrm>
          <a:off x="0" y="0"/>
          <a:ext cx="0" cy="0"/>
          <a:chOff x="0" y="0"/>
          <a:chExt cx="0" cy="0"/>
        </a:xfrm>
      </p:grpSpPr>
      <p:sp>
        <p:nvSpPr>
          <p:cNvPr id="238" name="Google Shape;238;p25"/>
          <p:cNvSpPr/>
          <p:nvPr/>
        </p:nvSpPr>
        <p:spPr>
          <a:xfrm>
            <a:off x="4233600" y="315225"/>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5"/>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5"/>
          <p:cNvSpPr/>
          <p:nvPr/>
        </p:nvSpPr>
        <p:spPr>
          <a:xfrm>
            <a:off x="-86400" y="2043650"/>
            <a:ext cx="17376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1" name="Google Shape;241;p25"/>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242" name="Google Shape;242;p25"/>
          <p:cNvSpPr/>
          <p:nvPr/>
        </p:nvSpPr>
        <p:spPr>
          <a:xfrm>
            <a:off x="2347000" y="1734550"/>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5"/>
          <p:cNvSpPr txBox="1"/>
          <p:nvPr/>
        </p:nvSpPr>
        <p:spPr>
          <a:xfrm>
            <a:off x="2262100" y="1882225"/>
            <a:ext cx="1907400" cy="17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Análise dos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projetos do componente curricular Projeto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Arquitetura 06</a:t>
            </a:r>
            <a:endParaRPr b="1">
              <a:latin typeface="Roboto"/>
              <a:ea typeface="Roboto"/>
              <a:cs typeface="Roboto"/>
              <a:sym typeface="Roboto"/>
            </a:endParaRPr>
          </a:p>
        </p:txBody>
      </p:sp>
      <p:sp>
        <p:nvSpPr>
          <p:cNvPr id="244" name="Google Shape;244;p25"/>
          <p:cNvSpPr/>
          <p:nvPr/>
        </p:nvSpPr>
        <p:spPr>
          <a:xfrm rot="-7240187">
            <a:off x="4051121" y="1668044"/>
            <a:ext cx="401106" cy="555662"/>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5"/>
          <p:cNvSpPr txBox="1"/>
          <p:nvPr/>
        </p:nvSpPr>
        <p:spPr>
          <a:xfrm>
            <a:off x="4233600" y="549975"/>
            <a:ext cx="17376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Determinação da forma base para o desenvolvimento da definição em Grasshopper</a:t>
            </a:r>
            <a:endParaRPr b="1">
              <a:latin typeface="Roboto"/>
              <a:ea typeface="Roboto"/>
              <a:cs typeface="Roboto"/>
              <a:sym typeface="Roboto"/>
            </a:endParaRPr>
          </a:p>
        </p:txBody>
      </p:sp>
      <p:sp>
        <p:nvSpPr>
          <p:cNvPr id="246" name="Google Shape;246;p25"/>
          <p:cNvSpPr/>
          <p:nvPr/>
        </p:nvSpPr>
        <p:spPr>
          <a:xfrm>
            <a:off x="4110150" y="3001975"/>
            <a:ext cx="1374900" cy="1333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5"/>
          <p:cNvSpPr txBox="1"/>
          <p:nvPr/>
        </p:nvSpPr>
        <p:spPr>
          <a:xfrm>
            <a:off x="4159950" y="3303175"/>
            <a:ext cx="12753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Definição dos parâmetros de forma</a:t>
            </a:r>
            <a:endParaRPr b="1">
              <a:latin typeface="Roboto"/>
              <a:ea typeface="Roboto"/>
              <a:cs typeface="Roboto"/>
              <a:sym typeface="Roboto"/>
            </a:endParaRPr>
          </a:p>
        </p:txBody>
      </p:sp>
      <p:sp>
        <p:nvSpPr>
          <p:cNvPr id="248" name="Google Shape;248;p25"/>
          <p:cNvSpPr/>
          <p:nvPr/>
        </p:nvSpPr>
        <p:spPr>
          <a:xfrm>
            <a:off x="6035300" y="1707625"/>
            <a:ext cx="1826700" cy="17319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5"/>
          <p:cNvSpPr txBox="1"/>
          <p:nvPr/>
        </p:nvSpPr>
        <p:spPr>
          <a:xfrm>
            <a:off x="6079850" y="2140775"/>
            <a:ext cx="1737600" cy="70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Desenvolvimento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de design paramétrico</a:t>
            </a:r>
            <a:endParaRPr b="1">
              <a:latin typeface="Roboto"/>
              <a:ea typeface="Roboto"/>
              <a:cs typeface="Roboto"/>
              <a:sym typeface="Roboto"/>
            </a:endParaRPr>
          </a:p>
        </p:txBody>
      </p:sp>
      <p:sp>
        <p:nvSpPr>
          <p:cNvPr id="250" name="Google Shape;250;p25"/>
          <p:cNvSpPr/>
          <p:nvPr/>
        </p:nvSpPr>
        <p:spPr>
          <a:xfrm rot="-3814148">
            <a:off x="4051164" y="2727202"/>
            <a:ext cx="401018" cy="395249"/>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5"/>
          <p:cNvSpPr/>
          <p:nvPr/>
        </p:nvSpPr>
        <p:spPr>
          <a:xfrm rot="-7327956">
            <a:off x="5554459" y="2653759"/>
            <a:ext cx="401030" cy="741131"/>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5"/>
          <p:cNvSpPr/>
          <p:nvPr/>
        </p:nvSpPr>
        <p:spPr>
          <a:xfrm rot="-3814148">
            <a:off x="5731522" y="1694020"/>
            <a:ext cx="401018" cy="55571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5"/>
          <p:cNvSpPr/>
          <p:nvPr/>
        </p:nvSpPr>
        <p:spPr>
          <a:xfrm>
            <a:off x="7517550" y="433725"/>
            <a:ext cx="1275300" cy="12351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5"/>
          <p:cNvSpPr txBox="1"/>
          <p:nvPr/>
        </p:nvSpPr>
        <p:spPr>
          <a:xfrm>
            <a:off x="6955788" y="639788"/>
            <a:ext cx="2398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Elaboração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dos primeiros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exemplos</a:t>
            </a:r>
            <a:endParaRPr b="1">
              <a:latin typeface="Roboto"/>
              <a:ea typeface="Roboto"/>
              <a:cs typeface="Roboto"/>
              <a:sym typeface="Roboto"/>
            </a:endParaRPr>
          </a:p>
        </p:txBody>
      </p:sp>
      <p:sp>
        <p:nvSpPr>
          <p:cNvPr id="255" name="Google Shape;255;p25"/>
          <p:cNvSpPr/>
          <p:nvPr/>
        </p:nvSpPr>
        <p:spPr>
          <a:xfrm rot="134584">
            <a:off x="6557700" y="858946"/>
            <a:ext cx="881475" cy="771307"/>
          </a:xfrm>
          <a:prstGeom prst="bentArrow">
            <a:avLst>
              <a:gd fmla="val 16796" name="adj1"/>
              <a:gd fmla="val 17571" name="adj2"/>
              <a:gd fmla="val 25000" name="adj3"/>
              <a:gd fmla="val 75000" name="adj4"/>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5"/>
          <p:cNvSpPr/>
          <p:nvPr/>
        </p:nvSpPr>
        <p:spPr>
          <a:xfrm rot="8445739">
            <a:off x="7918113" y="1879230"/>
            <a:ext cx="1426158" cy="1388670"/>
          </a:xfrm>
          <a:prstGeom prst="bentArrow">
            <a:avLst>
              <a:gd fmla="val 11128" name="adj1"/>
              <a:gd fmla="val 13213" name="adj2"/>
              <a:gd fmla="val 21267" name="adj3"/>
              <a:gd fmla="val 78733" name="adj4"/>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5"/>
          <p:cNvSpPr/>
          <p:nvPr/>
        </p:nvSpPr>
        <p:spPr>
          <a:xfrm>
            <a:off x="7238225" y="3456475"/>
            <a:ext cx="1651200" cy="15489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5"/>
          <p:cNvSpPr txBox="1"/>
          <p:nvPr/>
        </p:nvSpPr>
        <p:spPr>
          <a:xfrm>
            <a:off x="7298375" y="3694975"/>
            <a:ext cx="15309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Reflexão sobre o funcionamento</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design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paramétrico</a:t>
            </a:r>
            <a:endParaRPr b="1">
              <a:latin typeface="Roboto"/>
              <a:ea typeface="Roboto"/>
              <a:cs typeface="Roboto"/>
              <a:sym typeface="Roboto"/>
            </a:endParaRPr>
          </a:p>
        </p:txBody>
      </p:sp>
      <p:sp>
        <p:nvSpPr>
          <p:cNvPr id="259" name="Google Shape;259;p25"/>
          <p:cNvSpPr/>
          <p:nvPr/>
        </p:nvSpPr>
        <p:spPr>
          <a:xfrm rot="-6387906">
            <a:off x="6111777" y="3321192"/>
            <a:ext cx="1103971" cy="759614"/>
          </a:xfrm>
          <a:prstGeom prst="bentArrow">
            <a:avLst>
              <a:gd fmla="val 17258" name="adj1"/>
              <a:gd fmla="val 17571" name="adj2"/>
              <a:gd fmla="val 25000" name="adj3"/>
              <a:gd fmla="val 91058" name="adj4"/>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5"/>
          <p:cNvSpPr/>
          <p:nvPr/>
        </p:nvSpPr>
        <p:spPr>
          <a:xfrm rot="5400000">
            <a:off x="6721700" y="4472300"/>
            <a:ext cx="401100" cy="54210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5"/>
          <p:cNvSpPr/>
          <p:nvPr/>
        </p:nvSpPr>
        <p:spPr>
          <a:xfrm>
            <a:off x="5326825" y="3910700"/>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5"/>
          <p:cNvSpPr txBox="1"/>
          <p:nvPr/>
        </p:nvSpPr>
        <p:spPr>
          <a:xfrm>
            <a:off x="5006563" y="4151000"/>
            <a:ext cx="1915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Avaliação da adequação da ferramenta</a:t>
            </a:r>
            <a:endParaRPr b="1">
              <a:latin typeface="Roboto"/>
              <a:ea typeface="Roboto"/>
              <a:cs typeface="Roboto"/>
              <a:sym typeface="Roboto"/>
            </a:endParaRPr>
          </a:p>
        </p:txBody>
      </p:sp>
      <p:sp>
        <p:nvSpPr>
          <p:cNvPr id="263" name="Google Shape;263;p25"/>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267" name="Shape 267"/>
        <p:cNvGrpSpPr/>
        <p:nvPr/>
      </p:nvGrpSpPr>
      <p:grpSpPr>
        <a:xfrm>
          <a:off x="0" y="0"/>
          <a:ext cx="0" cy="0"/>
          <a:chOff x="0" y="0"/>
          <a:chExt cx="0" cy="0"/>
        </a:xfrm>
      </p:grpSpPr>
      <p:sp>
        <p:nvSpPr>
          <p:cNvPr id="268" name="Google Shape;268;p26"/>
          <p:cNvSpPr/>
          <p:nvPr/>
        </p:nvSpPr>
        <p:spPr>
          <a:xfrm>
            <a:off x="4233600" y="315225"/>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6"/>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6"/>
          <p:cNvSpPr/>
          <p:nvPr/>
        </p:nvSpPr>
        <p:spPr>
          <a:xfrm>
            <a:off x="-86400" y="2043650"/>
            <a:ext cx="17376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1" name="Google Shape;271;p26"/>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272" name="Google Shape;272;p26"/>
          <p:cNvSpPr/>
          <p:nvPr/>
        </p:nvSpPr>
        <p:spPr>
          <a:xfrm>
            <a:off x="2347000" y="1734550"/>
            <a:ext cx="1737600" cy="1654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6"/>
          <p:cNvSpPr txBox="1"/>
          <p:nvPr/>
        </p:nvSpPr>
        <p:spPr>
          <a:xfrm>
            <a:off x="2262100" y="1882225"/>
            <a:ext cx="1907400" cy="17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Análise dos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projetos do componente curricular Projeto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Arquitetura 06</a:t>
            </a:r>
            <a:endParaRPr b="1">
              <a:latin typeface="Roboto"/>
              <a:ea typeface="Roboto"/>
              <a:cs typeface="Roboto"/>
              <a:sym typeface="Roboto"/>
            </a:endParaRPr>
          </a:p>
        </p:txBody>
      </p:sp>
      <p:sp>
        <p:nvSpPr>
          <p:cNvPr id="274" name="Google Shape;274;p26"/>
          <p:cNvSpPr/>
          <p:nvPr/>
        </p:nvSpPr>
        <p:spPr>
          <a:xfrm rot="-7240187">
            <a:off x="4051121" y="1668044"/>
            <a:ext cx="401106" cy="555662"/>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26"/>
          <p:cNvSpPr txBox="1"/>
          <p:nvPr/>
        </p:nvSpPr>
        <p:spPr>
          <a:xfrm>
            <a:off x="4233600" y="549975"/>
            <a:ext cx="17376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Determinação da forma base para o desenvolvimento da definição em Grasshopper</a:t>
            </a:r>
            <a:endParaRPr b="1">
              <a:latin typeface="Roboto"/>
              <a:ea typeface="Roboto"/>
              <a:cs typeface="Roboto"/>
              <a:sym typeface="Roboto"/>
            </a:endParaRPr>
          </a:p>
        </p:txBody>
      </p:sp>
      <p:sp>
        <p:nvSpPr>
          <p:cNvPr id="276" name="Google Shape;276;p26"/>
          <p:cNvSpPr/>
          <p:nvPr/>
        </p:nvSpPr>
        <p:spPr>
          <a:xfrm>
            <a:off x="4110150" y="3001975"/>
            <a:ext cx="1374900" cy="13335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26"/>
          <p:cNvSpPr txBox="1"/>
          <p:nvPr/>
        </p:nvSpPr>
        <p:spPr>
          <a:xfrm>
            <a:off x="4159950" y="3303175"/>
            <a:ext cx="12753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Definição dos parâmetros de forma</a:t>
            </a:r>
            <a:endParaRPr b="1">
              <a:latin typeface="Roboto"/>
              <a:ea typeface="Roboto"/>
              <a:cs typeface="Roboto"/>
              <a:sym typeface="Roboto"/>
            </a:endParaRPr>
          </a:p>
        </p:txBody>
      </p:sp>
      <p:sp>
        <p:nvSpPr>
          <p:cNvPr id="278" name="Google Shape;278;p26"/>
          <p:cNvSpPr/>
          <p:nvPr/>
        </p:nvSpPr>
        <p:spPr>
          <a:xfrm>
            <a:off x="6035300" y="1707625"/>
            <a:ext cx="1826700" cy="1731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26"/>
          <p:cNvSpPr txBox="1"/>
          <p:nvPr/>
        </p:nvSpPr>
        <p:spPr>
          <a:xfrm>
            <a:off x="6079850" y="2140775"/>
            <a:ext cx="1737600" cy="70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Desenvolvimento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de design paramétrico</a:t>
            </a:r>
            <a:endParaRPr b="1">
              <a:latin typeface="Roboto"/>
              <a:ea typeface="Roboto"/>
              <a:cs typeface="Roboto"/>
              <a:sym typeface="Roboto"/>
            </a:endParaRPr>
          </a:p>
        </p:txBody>
      </p:sp>
      <p:sp>
        <p:nvSpPr>
          <p:cNvPr id="280" name="Google Shape;280;p26"/>
          <p:cNvSpPr/>
          <p:nvPr/>
        </p:nvSpPr>
        <p:spPr>
          <a:xfrm rot="-3814148">
            <a:off x="4051164" y="2727202"/>
            <a:ext cx="401018" cy="395249"/>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6"/>
          <p:cNvSpPr/>
          <p:nvPr/>
        </p:nvSpPr>
        <p:spPr>
          <a:xfrm rot="-7327956">
            <a:off x="5554459" y="2653759"/>
            <a:ext cx="401030" cy="741131"/>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26"/>
          <p:cNvSpPr/>
          <p:nvPr/>
        </p:nvSpPr>
        <p:spPr>
          <a:xfrm rot="-3814148">
            <a:off x="5731522" y="1694020"/>
            <a:ext cx="401018" cy="555710"/>
          </a:xfrm>
          <a:prstGeom prst="downArrow">
            <a:avLst>
              <a:gd fmla="val 33296" name="adj1"/>
              <a:gd fmla="val 39816" name="adj2"/>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26"/>
          <p:cNvSpPr/>
          <p:nvPr/>
        </p:nvSpPr>
        <p:spPr>
          <a:xfrm>
            <a:off x="7517550" y="433725"/>
            <a:ext cx="1275300" cy="12351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6"/>
          <p:cNvSpPr txBox="1"/>
          <p:nvPr/>
        </p:nvSpPr>
        <p:spPr>
          <a:xfrm>
            <a:off x="6955788" y="639788"/>
            <a:ext cx="2398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Elaboração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dos primeiros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exemplos</a:t>
            </a:r>
            <a:endParaRPr b="1">
              <a:latin typeface="Roboto"/>
              <a:ea typeface="Roboto"/>
              <a:cs typeface="Roboto"/>
              <a:sym typeface="Roboto"/>
            </a:endParaRPr>
          </a:p>
        </p:txBody>
      </p:sp>
      <p:sp>
        <p:nvSpPr>
          <p:cNvPr id="285" name="Google Shape;285;p26"/>
          <p:cNvSpPr/>
          <p:nvPr/>
        </p:nvSpPr>
        <p:spPr>
          <a:xfrm rot="134584">
            <a:off x="6557700" y="858946"/>
            <a:ext cx="881475" cy="771307"/>
          </a:xfrm>
          <a:prstGeom prst="bentArrow">
            <a:avLst>
              <a:gd fmla="val 16796" name="adj1"/>
              <a:gd fmla="val 17571" name="adj2"/>
              <a:gd fmla="val 25000" name="adj3"/>
              <a:gd fmla="val 75000"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6"/>
          <p:cNvSpPr/>
          <p:nvPr/>
        </p:nvSpPr>
        <p:spPr>
          <a:xfrm rot="8445739">
            <a:off x="7918113" y="1879230"/>
            <a:ext cx="1426158" cy="1388670"/>
          </a:xfrm>
          <a:prstGeom prst="bentArrow">
            <a:avLst>
              <a:gd fmla="val 11128" name="adj1"/>
              <a:gd fmla="val 13213" name="adj2"/>
              <a:gd fmla="val 21267" name="adj3"/>
              <a:gd fmla="val 78733"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6"/>
          <p:cNvSpPr/>
          <p:nvPr/>
        </p:nvSpPr>
        <p:spPr>
          <a:xfrm>
            <a:off x="7238225" y="3456475"/>
            <a:ext cx="1651200" cy="1548900"/>
          </a:xfrm>
          <a:prstGeom prst="flowChartConnector">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6"/>
          <p:cNvSpPr txBox="1"/>
          <p:nvPr/>
        </p:nvSpPr>
        <p:spPr>
          <a:xfrm>
            <a:off x="7298375" y="3694975"/>
            <a:ext cx="15309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Reflexão sobre o funcionamento</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da ferramenta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de design </a:t>
            </a:r>
            <a:endParaRPr b="1">
              <a:latin typeface="Roboto"/>
              <a:ea typeface="Roboto"/>
              <a:cs typeface="Roboto"/>
              <a:sym typeface="Roboto"/>
            </a:endParaRPr>
          </a:p>
          <a:p>
            <a:pPr indent="0" lvl="0" marL="0" rtl="0" algn="ctr">
              <a:spcBef>
                <a:spcPts val="0"/>
              </a:spcBef>
              <a:spcAft>
                <a:spcPts val="0"/>
              </a:spcAft>
              <a:buNone/>
            </a:pPr>
            <a:r>
              <a:rPr b="1" lang="pt-BR">
                <a:latin typeface="Roboto"/>
                <a:ea typeface="Roboto"/>
                <a:cs typeface="Roboto"/>
                <a:sym typeface="Roboto"/>
              </a:rPr>
              <a:t>paramétrico</a:t>
            </a:r>
            <a:endParaRPr b="1">
              <a:latin typeface="Roboto"/>
              <a:ea typeface="Roboto"/>
              <a:cs typeface="Roboto"/>
              <a:sym typeface="Roboto"/>
            </a:endParaRPr>
          </a:p>
        </p:txBody>
      </p:sp>
      <p:sp>
        <p:nvSpPr>
          <p:cNvPr id="289" name="Google Shape;289;p26"/>
          <p:cNvSpPr/>
          <p:nvPr/>
        </p:nvSpPr>
        <p:spPr>
          <a:xfrm rot="-6387906">
            <a:off x="6111777" y="3321192"/>
            <a:ext cx="1103971" cy="759614"/>
          </a:xfrm>
          <a:prstGeom prst="bentArrow">
            <a:avLst>
              <a:gd fmla="val 17258" name="adj1"/>
              <a:gd fmla="val 17571" name="adj2"/>
              <a:gd fmla="val 25000" name="adj3"/>
              <a:gd fmla="val 91058" name="adj4"/>
            </a:avLst>
          </a:prstGeom>
          <a:solidFill>
            <a:srgbClr val="99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6"/>
          <p:cNvSpPr/>
          <p:nvPr/>
        </p:nvSpPr>
        <p:spPr>
          <a:xfrm rot="5400000">
            <a:off x="6721700" y="4472300"/>
            <a:ext cx="401100" cy="542100"/>
          </a:xfrm>
          <a:prstGeom prst="downArrow">
            <a:avLst>
              <a:gd fmla="val 33296" name="adj1"/>
              <a:gd fmla="val 39816" name="adj2"/>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6"/>
          <p:cNvSpPr/>
          <p:nvPr/>
        </p:nvSpPr>
        <p:spPr>
          <a:xfrm>
            <a:off x="5326825" y="3910700"/>
            <a:ext cx="1275300" cy="1235100"/>
          </a:xfrm>
          <a:prstGeom prst="flowChartConnector">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6"/>
          <p:cNvSpPr txBox="1"/>
          <p:nvPr/>
        </p:nvSpPr>
        <p:spPr>
          <a:xfrm>
            <a:off x="5006563" y="4151000"/>
            <a:ext cx="1915800" cy="3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t-BR">
                <a:latin typeface="Roboto"/>
                <a:ea typeface="Roboto"/>
                <a:cs typeface="Roboto"/>
                <a:sym typeface="Roboto"/>
              </a:rPr>
              <a:t>Avaliação da adequação da ferramenta</a:t>
            </a:r>
            <a:endParaRPr b="1">
              <a:latin typeface="Roboto"/>
              <a:ea typeface="Roboto"/>
              <a:cs typeface="Roboto"/>
              <a:sym typeface="Roboto"/>
            </a:endParaRPr>
          </a:p>
        </p:txBody>
      </p:sp>
      <p:sp>
        <p:nvSpPr>
          <p:cNvPr id="293" name="Google Shape;293;p26"/>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Google Shape;298;p27"/>
          <p:cNvSpPr/>
          <p:nvPr/>
        </p:nvSpPr>
        <p:spPr>
          <a:xfrm>
            <a:off x="135600" y="137950"/>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9" name="Google Shape;299;p27"/>
          <p:cNvPicPr preferRelativeResize="0"/>
          <p:nvPr/>
        </p:nvPicPr>
        <p:blipFill rotWithShape="1">
          <a:blip r:embed="rId3">
            <a:alphaModFix amt="58999"/>
          </a:blip>
          <a:srcRect b="5037" l="0" r="0" t="9878"/>
          <a:stretch/>
        </p:blipFill>
        <p:spPr>
          <a:xfrm>
            <a:off x="135600" y="137875"/>
            <a:ext cx="8872802" cy="4867760"/>
          </a:xfrm>
          <a:prstGeom prst="rect">
            <a:avLst/>
          </a:prstGeom>
          <a:noFill/>
          <a:ln>
            <a:noFill/>
          </a:ln>
        </p:spPr>
      </p:pic>
      <p:sp>
        <p:nvSpPr>
          <p:cNvPr id="300" name="Google Shape;300;p27"/>
          <p:cNvSpPr/>
          <p:nvPr/>
        </p:nvSpPr>
        <p:spPr>
          <a:xfrm>
            <a:off x="3010200" y="137875"/>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7"/>
          <p:cNvSpPr txBox="1"/>
          <p:nvPr/>
        </p:nvSpPr>
        <p:spPr>
          <a:xfrm>
            <a:off x="2449650" y="611475"/>
            <a:ext cx="4485600" cy="828000"/>
          </a:xfrm>
          <a:prstGeom prst="rect">
            <a:avLst/>
          </a:prstGeom>
          <a:noFill/>
          <a:ln>
            <a:noFill/>
          </a:ln>
        </p:spPr>
        <p:txBody>
          <a:bodyPr anchorCtr="0" anchor="t" bIns="91425" lIns="91425" spcFirstLastPara="1" rIns="91425" wrap="square" tIns="91425">
            <a:noAutofit/>
          </a:bodyPr>
          <a:lstStyle/>
          <a:p>
            <a:pPr indent="-381000" lvl="0" marL="457200" rtl="0" algn="ctr">
              <a:spcBef>
                <a:spcPts val="0"/>
              </a:spcBef>
              <a:spcAft>
                <a:spcPts val="0"/>
              </a:spcAft>
              <a:buClr>
                <a:schemeClr val="dk1"/>
              </a:buClr>
              <a:buSzPts val="2400"/>
              <a:buFont typeface="Roboto Black"/>
              <a:buAutoNum type="arabicPeriod" startAt="3"/>
            </a:pPr>
            <a:r>
              <a:rPr lang="pt-BR" sz="2400">
                <a:solidFill>
                  <a:schemeClr val="dk1"/>
                </a:solidFill>
                <a:latin typeface="Roboto Black"/>
                <a:ea typeface="Roboto Black"/>
                <a:cs typeface="Roboto Black"/>
                <a:sym typeface="Roboto Black"/>
              </a:rPr>
              <a:t>ARQUITETURA </a:t>
            </a:r>
            <a:endParaRPr sz="2400">
              <a:solidFill>
                <a:schemeClr val="dk1"/>
              </a:solidFill>
              <a:latin typeface="Roboto Black"/>
              <a:ea typeface="Roboto Black"/>
              <a:cs typeface="Roboto Black"/>
              <a:sym typeface="Roboto Black"/>
            </a:endParaRPr>
          </a:p>
          <a:p>
            <a:pPr indent="0" lvl="0" marL="457200" rtl="0" algn="ctr">
              <a:spcBef>
                <a:spcPts val="0"/>
              </a:spcBef>
              <a:spcAft>
                <a:spcPts val="0"/>
              </a:spcAft>
              <a:buNone/>
            </a:pPr>
            <a:r>
              <a:rPr lang="pt-BR" sz="2400">
                <a:solidFill>
                  <a:schemeClr val="dk1"/>
                </a:solidFill>
                <a:latin typeface="Roboto Black"/>
                <a:ea typeface="Roboto Black"/>
                <a:cs typeface="Roboto Black"/>
                <a:sym typeface="Roboto Black"/>
              </a:rPr>
              <a:t>PARAMÉTRICA</a:t>
            </a:r>
            <a:endParaRPr sz="2400">
              <a:solidFill>
                <a:schemeClr val="dk1"/>
              </a:solidFill>
              <a:latin typeface="Roboto Black"/>
              <a:ea typeface="Roboto Black"/>
              <a:cs typeface="Roboto Black"/>
              <a:sym typeface="Roboto Black"/>
            </a:endParaRPr>
          </a:p>
        </p:txBody>
      </p:sp>
      <p:sp>
        <p:nvSpPr>
          <p:cNvPr id="302" name="Google Shape;302;p27"/>
          <p:cNvSpPr txBox="1"/>
          <p:nvPr/>
        </p:nvSpPr>
        <p:spPr>
          <a:xfrm>
            <a:off x="3711500" y="3971925"/>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a:t>
            </a:r>
            <a:r>
              <a:rPr lang="pt-BR" sz="1000">
                <a:latin typeface="Roboto Thin"/>
                <a:ea typeface="Roboto Thin"/>
                <a:cs typeface="Roboto Thin"/>
                <a:sym typeface="Roboto Thin"/>
              </a:rPr>
              <a:t>:GRAPHISOFT's ArchiCAD </a:t>
            </a:r>
            <a:endParaRPr sz="1000">
              <a:latin typeface="Roboto Thin"/>
              <a:ea typeface="Roboto Thin"/>
              <a:cs typeface="Roboto Thin"/>
              <a:sym typeface="Roboto Thin"/>
            </a:endParaRPr>
          </a:p>
        </p:txBody>
      </p:sp>
      <p:sp>
        <p:nvSpPr>
          <p:cNvPr id="303" name="Google Shape;303;p27"/>
          <p:cNvSpPr txBox="1"/>
          <p:nvPr/>
        </p:nvSpPr>
        <p:spPr>
          <a:xfrm>
            <a:off x="2442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a:t>
            </a:r>
            <a:r>
              <a:rPr lang="pt-BR" sz="1000">
                <a:latin typeface="Roboto Thin"/>
                <a:ea typeface="Roboto Thin"/>
                <a:cs typeface="Roboto Thin"/>
                <a:sym typeface="Roboto Thin"/>
              </a:rPr>
              <a:t>nte: Hufton+Crow  / ArchDaily</a:t>
            </a:r>
            <a:endParaRPr sz="1000">
              <a:latin typeface="Roboto Thin"/>
              <a:ea typeface="Roboto Thin"/>
              <a:cs typeface="Roboto Thin"/>
              <a:sym typeface="Roboto Thin"/>
            </a:endParaRPr>
          </a:p>
        </p:txBody>
      </p:sp>
      <p:pic>
        <p:nvPicPr>
          <p:cNvPr id="304" name="Google Shape;304;p27"/>
          <p:cNvPicPr preferRelativeResize="0"/>
          <p:nvPr/>
        </p:nvPicPr>
        <p:blipFill>
          <a:blip r:embed="rId4">
            <a:alphaModFix/>
          </a:blip>
          <a:stretch>
            <a:fillRect/>
          </a:stretch>
        </p:blipFill>
        <p:spPr>
          <a:xfrm>
            <a:off x="3711500" y="1852312"/>
            <a:ext cx="2079201" cy="18759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08" name="Shape 308"/>
        <p:cNvGrpSpPr/>
        <p:nvPr/>
      </p:nvGrpSpPr>
      <p:grpSpPr>
        <a:xfrm>
          <a:off x="0" y="0"/>
          <a:ext cx="0" cy="0"/>
          <a:chOff x="0" y="0"/>
          <a:chExt cx="0" cy="0"/>
        </a:xfrm>
      </p:grpSpPr>
      <p:sp>
        <p:nvSpPr>
          <p:cNvPr id="309" name="Google Shape;309;p2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8"/>
          <p:cNvSpPr/>
          <p:nvPr/>
        </p:nvSpPr>
        <p:spPr>
          <a:xfrm>
            <a:off x="-49300" y="2424650"/>
            <a:ext cx="1922400" cy="495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13" name="Google Shape;313;p28"/>
          <p:cNvPicPr preferRelativeResize="0"/>
          <p:nvPr/>
        </p:nvPicPr>
        <p:blipFill>
          <a:blip r:embed="rId3">
            <a:alphaModFix/>
          </a:blip>
          <a:stretch>
            <a:fillRect/>
          </a:stretch>
        </p:blipFill>
        <p:spPr>
          <a:xfrm>
            <a:off x="61047" y="639800"/>
            <a:ext cx="1651199" cy="768126"/>
          </a:xfrm>
          <a:prstGeom prst="rect">
            <a:avLst/>
          </a:prstGeom>
          <a:noFill/>
          <a:ln>
            <a:noFill/>
          </a:ln>
        </p:spPr>
      </p:pic>
      <p:grpSp>
        <p:nvGrpSpPr>
          <p:cNvPr id="314" name="Google Shape;314;p28"/>
          <p:cNvGrpSpPr/>
          <p:nvPr/>
        </p:nvGrpSpPr>
        <p:grpSpPr>
          <a:xfrm>
            <a:off x="3543400" y="730400"/>
            <a:ext cx="5029200" cy="3640050"/>
            <a:chOff x="3543400" y="730400"/>
            <a:chExt cx="5029200" cy="3640050"/>
          </a:xfrm>
        </p:grpSpPr>
        <p:sp>
          <p:nvSpPr>
            <p:cNvPr id="315" name="Google Shape;315;p28"/>
            <p:cNvSpPr/>
            <p:nvPr/>
          </p:nvSpPr>
          <p:spPr>
            <a:xfrm flipH="1">
              <a:off x="3705700" y="1024550"/>
              <a:ext cx="4866900" cy="3345900"/>
            </a:xfrm>
            <a:prstGeom prst="round2DiagRect">
              <a:avLst>
                <a:gd fmla="val 16667" name="adj1"/>
                <a:gd fmla="val 0" name="adj2"/>
              </a:avLst>
            </a:prstGeom>
            <a:solidFill>
              <a:schemeClr val="lt2"/>
            </a:solidFill>
            <a:ln>
              <a:noFill/>
            </a:ln>
            <a:effectLst>
              <a:outerShdw blurRad="57150" rotWithShape="0" algn="bl" dir="8220000" dist="16192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8"/>
            <p:cNvSpPr/>
            <p:nvPr/>
          </p:nvSpPr>
          <p:spPr>
            <a:xfrm>
              <a:off x="3543400" y="730400"/>
              <a:ext cx="748200" cy="912000"/>
            </a:xfrm>
            <a:prstGeom prst="rect">
              <a:avLst/>
            </a:prstGeom>
            <a:solidFill>
              <a:srgbClr val="BC090F"/>
            </a:solidFill>
            <a:ln>
              <a:noFill/>
            </a:ln>
            <a:effectLst>
              <a:outerShdw blurRad="57150" rotWithShape="0" algn="bl" dir="8220000" dist="16192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7" name="Google Shape;317;p28"/>
          <p:cNvSpPr txBox="1"/>
          <p:nvPr/>
        </p:nvSpPr>
        <p:spPr>
          <a:xfrm>
            <a:off x="3443550" y="1103125"/>
            <a:ext cx="554700" cy="76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1000">
                <a:latin typeface="Bad Script"/>
                <a:ea typeface="Bad Script"/>
                <a:cs typeface="Bad Script"/>
                <a:sym typeface="Bad Script"/>
              </a:rPr>
              <a:t>“</a:t>
            </a:r>
            <a:endParaRPr sz="11000">
              <a:latin typeface="Bad Script"/>
              <a:ea typeface="Bad Script"/>
              <a:cs typeface="Bad Script"/>
              <a:sym typeface="Bad Script"/>
            </a:endParaRPr>
          </a:p>
        </p:txBody>
      </p:sp>
      <p:sp>
        <p:nvSpPr>
          <p:cNvPr id="318" name="Google Shape;318;p28"/>
          <p:cNvSpPr txBox="1"/>
          <p:nvPr/>
        </p:nvSpPr>
        <p:spPr>
          <a:xfrm>
            <a:off x="3913675" y="1560325"/>
            <a:ext cx="4511100" cy="1620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sz="1600">
                <a:latin typeface="Roboto"/>
                <a:ea typeface="Roboto"/>
                <a:cs typeface="Roboto"/>
                <a:sym typeface="Roboto"/>
              </a:rPr>
              <a:t>No design paramétrico, são os </a:t>
            </a:r>
            <a:r>
              <a:rPr b="1" lang="pt-BR" sz="1600">
                <a:latin typeface="Roboto"/>
                <a:ea typeface="Roboto"/>
                <a:cs typeface="Roboto"/>
                <a:sym typeface="Roboto"/>
              </a:rPr>
              <a:t>parâmetros</a:t>
            </a:r>
            <a:r>
              <a:rPr lang="pt-BR" sz="1600">
                <a:latin typeface="Roboto"/>
                <a:ea typeface="Roboto"/>
                <a:cs typeface="Roboto"/>
                <a:sym typeface="Roboto"/>
              </a:rPr>
              <a:t> de um design específico que são determinados, </a:t>
            </a:r>
            <a:r>
              <a:rPr b="1" lang="pt-BR" sz="1600">
                <a:latin typeface="Roboto"/>
                <a:ea typeface="Roboto"/>
                <a:cs typeface="Roboto"/>
                <a:sym typeface="Roboto"/>
              </a:rPr>
              <a:t>não a forma</a:t>
            </a:r>
            <a:r>
              <a:rPr lang="pt-BR" sz="1600">
                <a:latin typeface="Roboto"/>
                <a:ea typeface="Roboto"/>
                <a:cs typeface="Roboto"/>
                <a:sym typeface="Roboto"/>
              </a:rPr>
              <a:t>. Adotando diferentes valores para os parâmetros, diferentes objetos ou configurações podem ser criados. </a:t>
            </a:r>
            <a:r>
              <a:rPr b="1" lang="pt-BR" sz="1600">
                <a:latin typeface="Roboto"/>
                <a:ea typeface="Roboto"/>
                <a:cs typeface="Roboto"/>
                <a:sym typeface="Roboto"/>
              </a:rPr>
              <a:t>Equações podem ser utilizadas para descrever a relação entre os objetos</a:t>
            </a:r>
            <a:r>
              <a:rPr lang="pt-BR" sz="1600">
                <a:latin typeface="Roboto"/>
                <a:ea typeface="Roboto"/>
                <a:cs typeface="Roboto"/>
                <a:sym typeface="Roboto"/>
              </a:rPr>
              <a:t>, definindo, consequentemente, a geometria associada. (KOLAREVIC, 2001.)</a:t>
            </a:r>
            <a:endParaRPr sz="1600">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22" name="Shape 322"/>
        <p:cNvGrpSpPr/>
        <p:nvPr/>
      </p:nvGrpSpPr>
      <p:grpSpPr>
        <a:xfrm>
          <a:off x="0" y="0"/>
          <a:ext cx="0" cy="0"/>
          <a:chOff x="0" y="0"/>
          <a:chExt cx="0" cy="0"/>
        </a:xfrm>
      </p:grpSpPr>
      <p:sp>
        <p:nvSpPr>
          <p:cNvPr id="323" name="Google Shape;323;p29"/>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9"/>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9"/>
          <p:cNvSpPr/>
          <p:nvPr/>
        </p:nvSpPr>
        <p:spPr>
          <a:xfrm>
            <a:off x="-49300" y="2424650"/>
            <a:ext cx="1922400" cy="495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9"/>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27" name="Google Shape;327;p29"/>
          <p:cNvPicPr preferRelativeResize="0"/>
          <p:nvPr/>
        </p:nvPicPr>
        <p:blipFill>
          <a:blip r:embed="rId3">
            <a:alphaModFix/>
          </a:blip>
          <a:stretch>
            <a:fillRect/>
          </a:stretch>
        </p:blipFill>
        <p:spPr>
          <a:xfrm>
            <a:off x="61047" y="639800"/>
            <a:ext cx="1651199" cy="768126"/>
          </a:xfrm>
          <a:prstGeom prst="rect">
            <a:avLst/>
          </a:prstGeom>
          <a:noFill/>
          <a:ln>
            <a:noFill/>
          </a:ln>
        </p:spPr>
      </p:pic>
      <p:pic>
        <p:nvPicPr>
          <p:cNvPr id="328" name="Google Shape;328;p29"/>
          <p:cNvPicPr preferRelativeResize="0"/>
          <p:nvPr/>
        </p:nvPicPr>
        <p:blipFill rotWithShape="1">
          <a:blip r:embed="rId4">
            <a:alphaModFix/>
          </a:blip>
          <a:srcRect b="5291" l="0" r="0" t="9630"/>
          <a:stretch/>
        </p:blipFill>
        <p:spPr>
          <a:xfrm>
            <a:off x="3562500" y="2142917"/>
            <a:ext cx="5445951" cy="2723358"/>
          </a:xfrm>
          <a:prstGeom prst="rect">
            <a:avLst/>
          </a:prstGeom>
          <a:noFill/>
          <a:ln>
            <a:noFill/>
          </a:ln>
          <a:effectLst>
            <a:outerShdw blurRad="85725" rotWithShape="0" algn="bl" dir="7260000" dist="47625">
              <a:srgbClr val="000000">
                <a:alpha val="50000"/>
              </a:srgbClr>
            </a:outerShdw>
          </a:effectLst>
        </p:spPr>
      </p:pic>
      <p:pic>
        <p:nvPicPr>
          <p:cNvPr id="329" name="Google Shape;329;p29"/>
          <p:cNvPicPr preferRelativeResize="0"/>
          <p:nvPr/>
        </p:nvPicPr>
        <p:blipFill rotWithShape="1">
          <a:blip r:embed="rId5">
            <a:alphaModFix/>
          </a:blip>
          <a:srcRect b="45226" l="0" r="0" t="0"/>
          <a:stretch/>
        </p:blipFill>
        <p:spPr>
          <a:xfrm>
            <a:off x="3562500" y="256525"/>
            <a:ext cx="5445948" cy="1754012"/>
          </a:xfrm>
          <a:prstGeom prst="rect">
            <a:avLst/>
          </a:prstGeom>
          <a:noFill/>
          <a:ln>
            <a:noFill/>
          </a:ln>
          <a:effectLst>
            <a:outerShdw blurRad="85725" rotWithShape="0" algn="bl" dir="7260000" dist="47625">
              <a:srgbClr val="000000">
                <a:alpha val="50000"/>
              </a:srgbClr>
            </a:outerShdw>
          </a:effectLst>
        </p:spPr>
      </p:pic>
      <p:sp>
        <p:nvSpPr>
          <p:cNvPr id="330" name="Google Shape;330;p29"/>
          <p:cNvSpPr txBox="1"/>
          <p:nvPr/>
        </p:nvSpPr>
        <p:spPr>
          <a:xfrm>
            <a:off x="3500900" y="4816975"/>
            <a:ext cx="5220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34" name="Shape 334"/>
        <p:cNvGrpSpPr/>
        <p:nvPr/>
      </p:nvGrpSpPr>
      <p:grpSpPr>
        <a:xfrm>
          <a:off x="0" y="0"/>
          <a:ext cx="0" cy="0"/>
          <a:chOff x="0" y="0"/>
          <a:chExt cx="0" cy="0"/>
        </a:xfrm>
      </p:grpSpPr>
      <p:sp>
        <p:nvSpPr>
          <p:cNvPr id="335" name="Google Shape;335;p30"/>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30"/>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30"/>
          <p:cNvSpPr/>
          <p:nvPr/>
        </p:nvSpPr>
        <p:spPr>
          <a:xfrm>
            <a:off x="-49300" y="2424650"/>
            <a:ext cx="1922400" cy="495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30"/>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39" name="Google Shape;339;p30"/>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340" name="Google Shape;340;p30"/>
          <p:cNvSpPr txBox="1"/>
          <p:nvPr/>
        </p:nvSpPr>
        <p:spPr>
          <a:xfrm>
            <a:off x="2950850" y="885025"/>
            <a:ext cx="5779500" cy="3707100"/>
          </a:xfrm>
          <a:prstGeom prst="rect">
            <a:avLst/>
          </a:prstGeom>
          <a:noFill/>
          <a:ln>
            <a:noFill/>
          </a:ln>
        </p:spPr>
        <p:txBody>
          <a:bodyPr anchorCtr="0" anchor="t" bIns="91425" lIns="91425" spcFirstLastPara="1" rIns="91425" wrap="square" tIns="91425">
            <a:noAutofit/>
          </a:bodyPr>
          <a:lstStyle/>
          <a:p>
            <a:pPr indent="0" lvl="0" marL="450000" rtl="0" algn="just">
              <a:lnSpc>
                <a:spcPct val="115000"/>
              </a:lnSpc>
              <a:spcBef>
                <a:spcPts val="0"/>
              </a:spcBef>
              <a:spcAft>
                <a:spcPts val="0"/>
              </a:spcAft>
              <a:buNone/>
            </a:pPr>
            <a:r>
              <a:rPr lang="pt-BR" sz="1600">
                <a:solidFill>
                  <a:schemeClr val="dk1"/>
                </a:solidFill>
                <a:latin typeface="Roboto"/>
                <a:ea typeface="Roboto"/>
                <a:cs typeface="Roboto"/>
                <a:sym typeface="Roboto"/>
              </a:rPr>
              <a:t>Então, o que é “generative design” exatamente? Não existe uma única definição do termo, mas várias definições complementares com características em comum, as quais variam de acordo com diferentes teóricos da arquitetura. No geral, pode ser descrito como a geração de forma baseada em regras ou algoritmos. (AGKATHIDIS, 2015)</a:t>
            </a:r>
            <a:endParaRPr sz="1600">
              <a:latin typeface="Roboto"/>
              <a:ea typeface="Roboto"/>
              <a:cs typeface="Roboto"/>
              <a:sym typeface="Roboto"/>
            </a:endParaRPr>
          </a:p>
        </p:txBody>
      </p:sp>
      <p:sp>
        <p:nvSpPr>
          <p:cNvPr id="341" name="Google Shape;341;p30"/>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Entendendo o processo do design paramétrico sob a perspectiva do Design Generativo</a:t>
            </a:r>
            <a:endParaRPr/>
          </a:p>
        </p:txBody>
      </p:sp>
      <p:sp>
        <p:nvSpPr>
          <p:cNvPr id="342" name="Google Shape;342;p30"/>
          <p:cNvSpPr txBox="1"/>
          <p:nvPr/>
        </p:nvSpPr>
        <p:spPr>
          <a:xfrm>
            <a:off x="2950850" y="3933025"/>
            <a:ext cx="5779500" cy="3707100"/>
          </a:xfrm>
          <a:prstGeom prst="rect">
            <a:avLst/>
          </a:prstGeom>
          <a:noFill/>
          <a:ln>
            <a:noFill/>
          </a:ln>
        </p:spPr>
        <p:txBody>
          <a:bodyPr anchorCtr="0" anchor="t" bIns="91425" lIns="91425" spcFirstLastPara="1" rIns="91425" wrap="square" tIns="91425">
            <a:noAutofit/>
          </a:bodyPr>
          <a:lstStyle/>
          <a:p>
            <a:pPr indent="0" lvl="0" marL="450000" rtl="0" algn="just">
              <a:lnSpc>
                <a:spcPct val="115000"/>
              </a:lnSpc>
              <a:spcBef>
                <a:spcPts val="0"/>
              </a:spcBef>
              <a:spcAft>
                <a:spcPts val="0"/>
              </a:spcAft>
              <a:buNone/>
            </a:pPr>
            <a:r>
              <a:rPr lang="pt-BR" sz="1600">
                <a:solidFill>
                  <a:schemeClr val="dk1"/>
                </a:solidFill>
                <a:latin typeface="Roboto"/>
                <a:ea typeface="Roboto"/>
                <a:cs typeface="Roboto"/>
                <a:sym typeface="Roboto"/>
              </a:rPr>
              <a:t>Entendendo as ferramentas do BIM como software de modelagem paramétrica baseada no objeto.</a:t>
            </a:r>
            <a:endParaRPr sz="1600">
              <a:latin typeface="Roboto"/>
              <a:ea typeface="Roboto"/>
              <a:cs typeface="Roboto"/>
              <a:sym typeface="Roboto"/>
            </a:endParaRPr>
          </a:p>
        </p:txBody>
      </p:sp>
      <p:sp>
        <p:nvSpPr>
          <p:cNvPr id="343" name="Google Shape;343;p30"/>
          <p:cNvSpPr txBox="1"/>
          <p:nvPr/>
        </p:nvSpPr>
        <p:spPr>
          <a:xfrm>
            <a:off x="3437000" y="3198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Quão distante arquitetura paramétrica realmente está da nossa realidade?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47" name="Shape 347"/>
        <p:cNvGrpSpPr/>
        <p:nvPr/>
      </p:nvGrpSpPr>
      <p:grpSpPr>
        <a:xfrm>
          <a:off x="0" y="0"/>
          <a:ext cx="0" cy="0"/>
          <a:chOff x="0" y="0"/>
          <a:chExt cx="0" cy="0"/>
        </a:xfrm>
      </p:grpSpPr>
      <p:sp>
        <p:nvSpPr>
          <p:cNvPr id="348" name="Google Shape;348;p31"/>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1"/>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31"/>
          <p:cNvSpPr/>
          <p:nvPr/>
        </p:nvSpPr>
        <p:spPr>
          <a:xfrm>
            <a:off x="-49300" y="2424650"/>
            <a:ext cx="1922400" cy="495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31"/>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52" name="Google Shape;352;p31"/>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353" name="Google Shape;353;p31"/>
          <p:cNvSpPr txBox="1"/>
          <p:nvPr/>
        </p:nvSpPr>
        <p:spPr>
          <a:xfrm>
            <a:off x="4280700" y="2344688"/>
            <a:ext cx="4939500" cy="65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t-BR" sz="1800">
                <a:solidFill>
                  <a:srgbClr val="FFFFFF"/>
                </a:solidFill>
                <a:latin typeface="Roboto"/>
                <a:ea typeface="Roboto"/>
                <a:cs typeface="Roboto"/>
                <a:sym typeface="Roboto"/>
              </a:rPr>
              <a:t>E A LIBERDADE DO ARQUITETO?</a:t>
            </a:r>
            <a:endParaRPr b="1" sz="1800">
              <a:solidFill>
                <a:srgbClr val="FFFFFF"/>
              </a:solidFill>
              <a:latin typeface="Roboto"/>
              <a:ea typeface="Roboto"/>
              <a:cs typeface="Roboto"/>
              <a:sym typeface="Roboto"/>
            </a:endParaRPr>
          </a:p>
        </p:txBody>
      </p:sp>
      <p:cxnSp>
        <p:nvCxnSpPr>
          <p:cNvPr id="354" name="Google Shape;354;p31"/>
          <p:cNvCxnSpPr/>
          <p:nvPr/>
        </p:nvCxnSpPr>
        <p:spPr>
          <a:xfrm>
            <a:off x="3982725" y="2834400"/>
            <a:ext cx="4116000" cy="0"/>
          </a:xfrm>
          <a:prstGeom prst="straightConnector1">
            <a:avLst/>
          </a:prstGeom>
          <a:noFill/>
          <a:ln cap="flat" cmpd="sng" w="38100">
            <a:solidFill>
              <a:srgbClr val="BC090F"/>
            </a:solidFill>
            <a:prstDash val="solid"/>
            <a:round/>
            <a:headEnd len="med" w="med" type="none"/>
            <a:tailEnd len="med" w="med"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p:nvPr/>
        </p:nvSpPr>
        <p:spPr>
          <a:xfrm>
            <a:off x="135600" y="137950"/>
            <a:ext cx="8872800" cy="48678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txBox="1"/>
          <p:nvPr/>
        </p:nvSpPr>
        <p:spPr>
          <a:xfrm>
            <a:off x="238200" y="180450"/>
            <a:ext cx="8829600" cy="3231000"/>
          </a:xfrm>
          <a:prstGeom prst="rect">
            <a:avLst/>
          </a:prstGeom>
          <a:noFill/>
          <a:ln>
            <a:noFill/>
          </a:ln>
        </p:spPr>
        <p:txBody>
          <a:bodyPr anchorCtr="0" anchor="t" bIns="455425" lIns="455425" spcFirstLastPara="1" rIns="455425" wrap="square" tIns="455425">
            <a:noAutofit/>
          </a:bodyPr>
          <a:lstStyle/>
          <a:p>
            <a:pPr indent="0" lvl="0" marL="1349999" rtl="0" algn="l">
              <a:spcBef>
                <a:spcPts val="0"/>
              </a:spcBef>
              <a:spcAft>
                <a:spcPts val="0"/>
              </a:spcAft>
              <a:buNone/>
            </a:pPr>
            <a:r>
              <a:rPr lang="pt-BR" sz="1800">
                <a:latin typeface="Roboto"/>
                <a:ea typeface="Roboto"/>
                <a:cs typeface="Roboto"/>
                <a:sym typeface="Roboto"/>
              </a:rPr>
              <a:t>UNIVERSIDADE FEDERAL DO RIO GRANDE DO NORTE</a:t>
            </a:r>
            <a:endParaRPr sz="1800">
              <a:latin typeface="Roboto"/>
              <a:ea typeface="Roboto"/>
              <a:cs typeface="Roboto"/>
              <a:sym typeface="Roboto"/>
            </a:endParaRPr>
          </a:p>
          <a:p>
            <a:pPr indent="0" lvl="0" marL="1349999" rtl="0" algn="l">
              <a:spcBef>
                <a:spcPts val="0"/>
              </a:spcBef>
              <a:spcAft>
                <a:spcPts val="0"/>
              </a:spcAft>
              <a:buNone/>
            </a:pPr>
            <a:r>
              <a:rPr lang="pt-BR" sz="1800">
                <a:latin typeface="Roboto"/>
                <a:ea typeface="Roboto"/>
                <a:cs typeface="Roboto"/>
                <a:sym typeface="Roboto"/>
              </a:rPr>
              <a:t>CENTRO DE TECNOLOGIA</a:t>
            </a:r>
            <a:endParaRPr sz="1800">
              <a:latin typeface="Roboto"/>
              <a:ea typeface="Roboto"/>
              <a:cs typeface="Roboto"/>
              <a:sym typeface="Roboto"/>
            </a:endParaRPr>
          </a:p>
          <a:p>
            <a:pPr indent="0" lvl="0" marL="1349999" rtl="0" algn="l">
              <a:spcBef>
                <a:spcPts val="0"/>
              </a:spcBef>
              <a:spcAft>
                <a:spcPts val="0"/>
              </a:spcAft>
              <a:buNone/>
            </a:pPr>
            <a:r>
              <a:rPr lang="pt-BR" sz="1800">
                <a:latin typeface="Roboto"/>
                <a:ea typeface="Roboto"/>
                <a:cs typeface="Roboto"/>
                <a:sym typeface="Roboto"/>
              </a:rPr>
              <a:t>DEPARTAMENTO DE ARQUITETURA</a:t>
            </a:r>
            <a:endParaRPr sz="1800">
              <a:latin typeface="Roboto"/>
              <a:ea typeface="Roboto"/>
              <a:cs typeface="Roboto"/>
              <a:sym typeface="Roboto"/>
            </a:endParaRPr>
          </a:p>
          <a:p>
            <a:pPr indent="0" lvl="0" marL="1349999" rtl="0" algn="l">
              <a:spcBef>
                <a:spcPts val="0"/>
              </a:spcBef>
              <a:spcAft>
                <a:spcPts val="0"/>
              </a:spcAft>
              <a:buNone/>
            </a:pPr>
            <a:r>
              <a:rPr lang="pt-BR" sz="1800">
                <a:latin typeface="Roboto"/>
                <a:ea typeface="Roboto"/>
                <a:cs typeface="Roboto"/>
                <a:sym typeface="Roboto"/>
              </a:rPr>
              <a:t>CURSO DE ARQUITETURA E URBANISMO</a:t>
            </a:r>
            <a:endParaRPr sz="1800">
              <a:latin typeface="Roboto"/>
              <a:ea typeface="Roboto"/>
              <a:cs typeface="Roboto"/>
              <a:sym typeface="Roboto"/>
            </a:endParaRPr>
          </a:p>
          <a:p>
            <a:pPr indent="0" lvl="0" marL="0" rtl="0" algn="ctr">
              <a:spcBef>
                <a:spcPts val="0"/>
              </a:spcBef>
              <a:spcAft>
                <a:spcPts val="0"/>
              </a:spcAft>
              <a:buNone/>
            </a:pPr>
            <a:r>
              <a:t/>
            </a:r>
            <a:endParaRPr sz="1800">
              <a:latin typeface="Roboto"/>
              <a:ea typeface="Roboto"/>
              <a:cs typeface="Roboto"/>
              <a:sym typeface="Roboto"/>
            </a:endParaRPr>
          </a:p>
          <a:p>
            <a:pPr indent="0" lvl="0" marL="0" rtl="0" algn="ctr">
              <a:spcBef>
                <a:spcPts val="0"/>
              </a:spcBef>
              <a:spcAft>
                <a:spcPts val="0"/>
              </a:spcAft>
              <a:buNone/>
            </a:pPr>
            <a:r>
              <a:t/>
            </a:r>
            <a:endParaRPr sz="1800">
              <a:latin typeface="Roboto"/>
              <a:ea typeface="Roboto"/>
              <a:cs typeface="Roboto"/>
              <a:sym typeface="Roboto"/>
            </a:endParaRPr>
          </a:p>
          <a:p>
            <a:pPr indent="0" lvl="0" marL="0" rtl="0" algn="ctr">
              <a:spcBef>
                <a:spcPts val="0"/>
              </a:spcBef>
              <a:spcAft>
                <a:spcPts val="0"/>
              </a:spcAft>
              <a:buNone/>
            </a:pPr>
            <a:r>
              <a:rPr b="1" lang="pt-BR" sz="1800">
                <a:latin typeface="Roboto"/>
                <a:ea typeface="Roboto"/>
                <a:cs typeface="Roboto"/>
                <a:sym typeface="Roboto"/>
              </a:rPr>
              <a:t>THAMYRES LOBATO REIS</a:t>
            </a:r>
            <a:endParaRPr b="1" sz="1800">
              <a:latin typeface="Roboto"/>
              <a:ea typeface="Roboto"/>
              <a:cs typeface="Roboto"/>
              <a:sym typeface="Roboto"/>
            </a:endParaRPr>
          </a:p>
          <a:p>
            <a:pPr indent="0" lvl="0" marL="0" rtl="0" algn="ctr">
              <a:spcBef>
                <a:spcPts val="0"/>
              </a:spcBef>
              <a:spcAft>
                <a:spcPts val="0"/>
              </a:spcAft>
              <a:buNone/>
            </a:pPr>
            <a:r>
              <a:t/>
            </a:r>
            <a:endParaRPr sz="1800">
              <a:latin typeface="Roboto"/>
              <a:ea typeface="Roboto"/>
              <a:cs typeface="Roboto"/>
              <a:sym typeface="Roboto"/>
            </a:endParaRPr>
          </a:p>
          <a:p>
            <a:pPr indent="0" lvl="0" marL="0" rtl="0" algn="ctr">
              <a:spcBef>
                <a:spcPts val="0"/>
              </a:spcBef>
              <a:spcAft>
                <a:spcPts val="0"/>
              </a:spcAft>
              <a:buNone/>
            </a:pPr>
            <a:r>
              <a:t/>
            </a:r>
            <a:endParaRPr sz="1800">
              <a:latin typeface="Roboto"/>
              <a:ea typeface="Roboto"/>
              <a:cs typeface="Roboto"/>
              <a:sym typeface="Roboto"/>
            </a:endParaRPr>
          </a:p>
          <a:p>
            <a:pPr indent="0" lvl="0" marL="0" rtl="0" algn="ctr">
              <a:spcBef>
                <a:spcPts val="0"/>
              </a:spcBef>
              <a:spcAft>
                <a:spcPts val="0"/>
              </a:spcAft>
              <a:buNone/>
            </a:pPr>
            <a:r>
              <a:rPr b="1" lang="pt-BR" sz="1800">
                <a:latin typeface="Roboto"/>
                <a:ea typeface="Roboto"/>
                <a:cs typeface="Roboto"/>
                <a:sym typeface="Roboto"/>
              </a:rPr>
              <a:t>EM BUSCA DA FORMA: </a:t>
            </a:r>
            <a:r>
              <a:rPr lang="pt-BR" sz="1800">
                <a:latin typeface="Roboto"/>
                <a:ea typeface="Roboto"/>
                <a:cs typeface="Roboto"/>
                <a:sym typeface="Roboto"/>
              </a:rPr>
              <a:t>UMA METODOLOGIA DE DESIGN PARAMÉTRICO PARA CONCEPÇÃO ARQUITETÔNICA</a:t>
            </a:r>
            <a:endParaRPr sz="1800">
              <a:latin typeface="Roboto"/>
              <a:ea typeface="Roboto"/>
              <a:cs typeface="Roboto"/>
              <a:sym typeface="Roboto"/>
            </a:endParaRPr>
          </a:p>
          <a:p>
            <a:pPr indent="0" lvl="0" marL="0" rtl="0" algn="ctr">
              <a:spcBef>
                <a:spcPts val="1000"/>
              </a:spcBef>
              <a:spcAft>
                <a:spcPts val="0"/>
              </a:spcAft>
              <a:buNone/>
            </a:pPr>
            <a:r>
              <a:t/>
            </a:r>
            <a:endParaRPr sz="1800">
              <a:latin typeface="Roboto"/>
              <a:ea typeface="Roboto"/>
              <a:cs typeface="Roboto"/>
              <a:sym typeface="Roboto"/>
            </a:endParaRPr>
          </a:p>
          <a:p>
            <a:pPr indent="0" lvl="0" marL="0" rtl="0" algn="ctr">
              <a:spcBef>
                <a:spcPts val="1000"/>
              </a:spcBef>
              <a:spcAft>
                <a:spcPts val="0"/>
              </a:spcAft>
              <a:buNone/>
            </a:pPr>
            <a:r>
              <a:t/>
            </a:r>
            <a:endParaRPr sz="1800">
              <a:latin typeface="Roboto"/>
              <a:ea typeface="Roboto"/>
              <a:cs typeface="Roboto"/>
              <a:sym typeface="Roboto"/>
            </a:endParaRPr>
          </a:p>
          <a:p>
            <a:pPr indent="0" lvl="0" marL="0" rtl="0" algn="ctr">
              <a:spcBef>
                <a:spcPts val="0"/>
              </a:spcBef>
              <a:spcAft>
                <a:spcPts val="0"/>
              </a:spcAft>
              <a:buNone/>
            </a:pPr>
            <a:r>
              <a:rPr lang="pt-BR" sz="1800">
                <a:latin typeface="Roboto"/>
                <a:ea typeface="Roboto"/>
                <a:cs typeface="Roboto"/>
                <a:sym typeface="Roboto"/>
              </a:rPr>
              <a:t>ORIENTADOR: PROFº DRº HÉLIO TAKASHI MACIEL DE FARIAS</a:t>
            </a:r>
            <a:endParaRPr sz="1800">
              <a:latin typeface="Roboto"/>
              <a:ea typeface="Roboto"/>
              <a:cs typeface="Roboto"/>
              <a:sym typeface="Roboto"/>
            </a:endParaRPr>
          </a:p>
        </p:txBody>
      </p:sp>
      <p:pic>
        <p:nvPicPr>
          <p:cNvPr id="63" name="Google Shape;63;p14"/>
          <p:cNvPicPr preferRelativeResize="0"/>
          <p:nvPr/>
        </p:nvPicPr>
        <p:blipFill>
          <a:blip r:embed="rId3">
            <a:alphaModFix/>
          </a:blip>
          <a:stretch>
            <a:fillRect/>
          </a:stretch>
        </p:blipFill>
        <p:spPr>
          <a:xfrm>
            <a:off x="571675" y="332850"/>
            <a:ext cx="1532950" cy="172455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58" name="Shape 358"/>
        <p:cNvGrpSpPr/>
        <p:nvPr/>
      </p:nvGrpSpPr>
      <p:grpSpPr>
        <a:xfrm>
          <a:off x="0" y="0"/>
          <a:ext cx="0" cy="0"/>
          <a:chOff x="0" y="0"/>
          <a:chExt cx="0" cy="0"/>
        </a:xfrm>
      </p:grpSpPr>
      <p:sp>
        <p:nvSpPr>
          <p:cNvPr id="359" name="Google Shape;359;p32"/>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2"/>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32"/>
          <p:cNvSpPr/>
          <p:nvPr/>
        </p:nvSpPr>
        <p:spPr>
          <a:xfrm>
            <a:off x="-49300" y="2424650"/>
            <a:ext cx="1922400" cy="495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2"/>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63" name="Google Shape;363;p32"/>
          <p:cNvPicPr preferRelativeResize="0"/>
          <p:nvPr/>
        </p:nvPicPr>
        <p:blipFill>
          <a:blip r:embed="rId3">
            <a:alphaModFix/>
          </a:blip>
          <a:stretch>
            <a:fillRect/>
          </a:stretch>
        </p:blipFill>
        <p:spPr>
          <a:xfrm>
            <a:off x="61047" y="639800"/>
            <a:ext cx="1651199" cy="768126"/>
          </a:xfrm>
          <a:prstGeom prst="rect">
            <a:avLst/>
          </a:prstGeom>
          <a:noFill/>
          <a:ln>
            <a:noFill/>
          </a:ln>
        </p:spPr>
      </p:pic>
      <p:pic>
        <p:nvPicPr>
          <p:cNvPr id="364" name="Google Shape;364;p32"/>
          <p:cNvPicPr preferRelativeResize="0"/>
          <p:nvPr/>
        </p:nvPicPr>
        <p:blipFill rotWithShape="1">
          <a:blip r:embed="rId4">
            <a:alphaModFix/>
          </a:blip>
          <a:srcRect b="20525" l="1331" r="23851" t="33922"/>
          <a:stretch/>
        </p:blipFill>
        <p:spPr>
          <a:xfrm>
            <a:off x="3562500" y="259900"/>
            <a:ext cx="5448851" cy="1865192"/>
          </a:xfrm>
          <a:prstGeom prst="rect">
            <a:avLst/>
          </a:prstGeom>
          <a:noFill/>
          <a:ln>
            <a:noFill/>
          </a:ln>
          <a:effectLst>
            <a:outerShdw blurRad="85725" rotWithShape="0" algn="bl" dir="7260000" dist="47625">
              <a:srgbClr val="000000">
                <a:alpha val="50000"/>
              </a:srgbClr>
            </a:outerShdw>
          </a:effectLst>
        </p:spPr>
      </p:pic>
      <p:sp>
        <p:nvSpPr>
          <p:cNvPr id="365" name="Google Shape;365;p32"/>
          <p:cNvSpPr txBox="1"/>
          <p:nvPr/>
        </p:nvSpPr>
        <p:spPr>
          <a:xfrm>
            <a:off x="3218400" y="4351350"/>
            <a:ext cx="2230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Hufton+Crow  / ArchDaily</a:t>
            </a:r>
            <a:endParaRPr sz="1000">
              <a:latin typeface="Roboto Thin"/>
              <a:ea typeface="Roboto Thin"/>
              <a:cs typeface="Roboto Thin"/>
              <a:sym typeface="Roboto Thin"/>
            </a:endParaRPr>
          </a:p>
        </p:txBody>
      </p:sp>
      <p:sp>
        <p:nvSpPr>
          <p:cNvPr id="366" name="Google Shape;366;p32"/>
          <p:cNvSpPr txBox="1"/>
          <p:nvPr/>
        </p:nvSpPr>
        <p:spPr>
          <a:xfrm>
            <a:off x="3455450" y="2085800"/>
            <a:ext cx="2029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Pereira, 2016.</a:t>
            </a:r>
            <a:endParaRPr sz="1000">
              <a:latin typeface="Roboto Thin"/>
              <a:ea typeface="Roboto Thin"/>
              <a:cs typeface="Roboto Thin"/>
              <a:sym typeface="Roboto Thin"/>
            </a:endParaRPr>
          </a:p>
        </p:txBody>
      </p:sp>
      <p:pic>
        <p:nvPicPr>
          <p:cNvPr id="367" name="Google Shape;367;p32"/>
          <p:cNvPicPr preferRelativeResize="0"/>
          <p:nvPr/>
        </p:nvPicPr>
        <p:blipFill rotWithShape="1">
          <a:blip r:embed="rId5">
            <a:alphaModFix/>
          </a:blip>
          <a:srcRect b="6902" l="5937" r="33160" t="26408"/>
          <a:stretch/>
        </p:blipFill>
        <p:spPr>
          <a:xfrm>
            <a:off x="3322572" y="2521275"/>
            <a:ext cx="2412029" cy="1865200"/>
          </a:xfrm>
          <a:prstGeom prst="rect">
            <a:avLst/>
          </a:prstGeom>
          <a:noFill/>
          <a:ln>
            <a:noFill/>
          </a:ln>
          <a:effectLst>
            <a:outerShdw blurRad="85725" rotWithShape="0" algn="bl" dir="7260000" dist="47625">
              <a:srgbClr val="000000">
                <a:alpha val="50000"/>
              </a:srgbClr>
            </a:outerShdw>
          </a:effectLst>
        </p:spPr>
      </p:pic>
      <p:pic>
        <p:nvPicPr>
          <p:cNvPr id="368" name="Google Shape;368;p32"/>
          <p:cNvPicPr preferRelativeResize="0"/>
          <p:nvPr/>
        </p:nvPicPr>
        <p:blipFill rotWithShape="1">
          <a:blip r:embed="rId6">
            <a:alphaModFix/>
          </a:blip>
          <a:srcRect b="0" l="2984" r="15681" t="0"/>
          <a:stretch/>
        </p:blipFill>
        <p:spPr>
          <a:xfrm>
            <a:off x="5874219" y="2521275"/>
            <a:ext cx="3137130" cy="1865200"/>
          </a:xfrm>
          <a:prstGeom prst="rect">
            <a:avLst/>
          </a:prstGeom>
          <a:noFill/>
          <a:ln>
            <a:noFill/>
          </a:ln>
          <a:effectLst>
            <a:outerShdw blurRad="85725" rotWithShape="0" algn="bl" dir="7260000" dist="47625">
              <a:srgbClr val="000000">
                <a:alpha val="50000"/>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33"/>
          <p:cNvSpPr/>
          <p:nvPr/>
        </p:nvSpPr>
        <p:spPr>
          <a:xfrm>
            <a:off x="135600" y="137875"/>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4" name="Google Shape;374;p33"/>
          <p:cNvPicPr preferRelativeResize="0"/>
          <p:nvPr/>
        </p:nvPicPr>
        <p:blipFill rotWithShape="1">
          <a:blip r:embed="rId3">
            <a:alphaModFix amt="63000"/>
          </a:blip>
          <a:srcRect b="7796" l="0" r="0" t="9783"/>
          <a:stretch/>
        </p:blipFill>
        <p:spPr>
          <a:xfrm>
            <a:off x="135600" y="137875"/>
            <a:ext cx="8872800" cy="4867760"/>
          </a:xfrm>
          <a:prstGeom prst="rect">
            <a:avLst/>
          </a:prstGeom>
          <a:noFill/>
          <a:ln>
            <a:noFill/>
          </a:ln>
        </p:spPr>
      </p:pic>
      <p:sp>
        <p:nvSpPr>
          <p:cNvPr id="375" name="Google Shape;375;p33"/>
          <p:cNvSpPr/>
          <p:nvPr/>
        </p:nvSpPr>
        <p:spPr>
          <a:xfrm>
            <a:off x="3010200" y="137875"/>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3"/>
          <p:cNvSpPr txBox="1"/>
          <p:nvPr/>
        </p:nvSpPr>
        <p:spPr>
          <a:xfrm>
            <a:off x="2449650" y="611475"/>
            <a:ext cx="4485600" cy="828000"/>
          </a:xfrm>
          <a:prstGeom prst="rect">
            <a:avLst/>
          </a:prstGeom>
          <a:noFill/>
          <a:ln>
            <a:noFill/>
          </a:ln>
        </p:spPr>
        <p:txBody>
          <a:bodyPr anchorCtr="0" anchor="t" bIns="91425" lIns="91425" spcFirstLastPara="1" rIns="91425" wrap="square" tIns="91425">
            <a:noAutofit/>
          </a:bodyPr>
          <a:lstStyle/>
          <a:p>
            <a:pPr indent="-381000" lvl="0" marL="457200" rtl="0" algn="ctr">
              <a:spcBef>
                <a:spcPts val="0"/>
              </a:spcBef>
              <a:spcAft>
                <a:spcPts val="0"/>
              </a:spcAft>
              <a:buClr>
                <a:schemeClr val="dk1"/>
              </a:buClr>
              <a:buSzPts val="2400"/>
              <a:buFont typeface="Roboto Black"/>
              <a:buAutoNum type="arabicPeriod" startAt="4"/>
            </a:pPr>
            <a:r>
              <a:rPr lang="pt-BR" sz="2400">
                <a:solidFill>
                  <a:schemeClr val="dk1"/>
                </a:solidFill>
                <a:latin typeface="Roboto Black"/>
                <a:ea typeface="Roboto Black"/>
                <a:cs typeface="Roboto Black"/>
                <a:sym typeface="Roboto Black"/>
              </a:rPr>
              <a:t>COMPONENTE CURRICULAR</a:t>
            </a:r>
            <a:endParaRPr sz="2400">
              <a:solidFill>
                <a:schemeClr val="dk1"/>
              </a:solidFill>
              <a:latin typeface="Roboto Black"/>
              <a:ea typeface="Roboto Black"/>
              <a:cs typeface="Roboto Black"/>
              <a:sym typeface="Roboto Black"/>
            </a:endParaRPr>
          </a:p>
        </p:txBody>
      </p:sp>
      <p:sp>
        <p:nvSpPr>
          <p:cNvPr id="377" name="Google Shape;377;p33"/>
          <p:cNvSpPr txBox="1"/>
          <p:nvPr/>
        </p:nvSpPr>
        <p:spPr>
          <a:xfrm>
            <a:off x="4016300" y="3819525"/>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Fonte:Gratispng.com</a:t>
            </a:r>
            <a:endParaRPr sz="1000">
              <a:latin typeface="Roboto Thin"/>
              <a:ea typeface="Roboto Thin"/>
              <a:cs typeface="Roboto Thin"/>
              <a:sym typeface="Roboto Thin"/>
            </a:endParaRPr>
          </a:p>
        </p:txBody>
      </p:sp>
      <p:sp>
        <p:nvSpPr>
          <p:cNvPr id="378" name="Google Shape;378;p33"/>
          <p:cNvSpPr txBox="1"/>
          <p:nvPr/>
        </p:nvSpPr>
        <p:spPr>
          <a:xfrm>
            <a:off x="2442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Pixabay</a:t>
            </a:r>
            <a:endParaRPr sz="1000">
              <a:latin typeface="Roboto Thin"/>
              <a:ea typeface="Roboto Thin"/>
              <a:cs typeface="Roboto Thin"/>
              <a:sym typeface="Roboto Thin"/>
            </a:endParaRPr>
          </a:p>
        </p:txBody>
      </p:sp>
      <p:pic>
        <p:nvPicPr>
          <p:cNvPr id="379" name="Google Shape;379;p33"/>
          <p:cNvPicPr preferRelativeResize="0"/>
          <p:nvPr/>
        </p:nvPicPr>
        <p:blipFill>
          <a:blip r:embed="rId4">
            <a:alphaModFix/>
          </a:blip>
          <a:stretch>
            <a:fillRect/>
          </a:stretch>
        </p:blipFill>
        <p:spPr>
          <a:xfrm>
            <a:off x="3580373" y="1658725"/>
            <a:ext cx="2617400" cy="209392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83" name="Shape 383"/>
        <p:cNvGrpSpPr/>
        <p:nvPr/>
      </p:nvGrpSpPr>
      <p:grpSpPr>
        <a:xfrm>
          <a:off x="0" y="0"/>
          <a:ext cx="0" cy="0"/>
          <a:chOff x="0" y="0"/>
          <a:chExt cx="0" cy="0"/>
        </a:xfrm>
      </p:grpSpPr>
      <p:sp>
        <p:nvSpPr>
          <p:cNvPr id="384" name="Google Shape;384;p34"/>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4"/>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4"/>
          <p:cNvSpPr/>
          <p:nvPr/>
        </p:nvSpPr>
        <p:spPr>
          <a:xfrm>
            <a:off x="-70025" y="2995025"/>
            <a:ext cx="19224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4"/>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388" name="Google Shape;388;p34"/>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389" name="Google Shape;389;p34"/>
          <p:cNvSpPr txBox="1"/>
          <p:nvPr/>
        </p:nvSpPr>
        <p:spPr>
          <a:xfrm>
            <a:off x="2950850" y="580225"/>
            <a:ext cx="5779500" cy="3707100"/>
          </a:xfrm>
          <a:prstGeom prst="rect">
            <a:avLst/>
          </a:prstGeom>
          <a:noFill/>
          <a:ln>
            <a:noFill/>
          </a:ln>
        </p:spPr>
        <p:txBody>
          <a:bodyPr anchorCtr="0" anchor="t" bIns="91425" lIns="91425" spcFirstLastPara="1" rIns="91425" wrap="square" tIns="91425">
            <a:noAutofit/>
          </a:bodyPr>
          <a:lstStyle/>
          <a:p>
            <a:pPr indent="0" lvl="0" marL="450000" rtl="0" algn="just">
              <a:lnSpc>
                <a:spcPct val="115000"/>
              </a:lnSpc>
              <a:spcBef>
                <a:spcPts val="0"/>
              </a:spcBef>
              <a:spcAft>
                <a:spcPts val="0"/>
              </a:spcAft>
              <a:buNone/>
            </a:pPr>
            <a:r>
              <a:rPr lang="pt-BR" sz="1600">
                <a:solidFill>
                  <a:schemeClr val="dk1"/>
                </a:solidFill>
                <a:latin typeface="Roboto"/>
                <a:ea typeface="Roboto"/>
                <a:cs typeface="Roboto"/>
                <a:sym typeface="Roboto"/>
              </a:rPr>
              <a:t>Projeto de um </a:t>
            </a:r>
            <a:r>
              <a:rPr b="1" lang="pt-BR" sz="1600">
                <a:solidFill>
                  <a:schemeClr val="dk1"/>
                </a:solidFill>
                <a:latin typeface="Roboto"/>
                <a:ea typeface="Roboto"/>
                <a:cs typeface="Roboto"/>
                <a:sym typeface="Roboto"/>
              </a:rPr>
              <a:t>edifício de grande porte</a:t>
            </a:r>
            <a:r>
              <a:rPr lang="pt-BR" sz="1600">
                <a:solidFill>
                  <a:schemeClr val="dk1"/>
                </a:solidFill>
                <a:latin typeface="Roboto"/>
                <a:ea typeface="Roboto"/>
                <a:cs typeface="Roboto"/>
                <a:sym typeface="Roboto"/>
              </a:rPr>
              <a:t>, abrangendo funções que impliquem intenso fluxo de público. Relação da obra com o contexto urbano. Detalhamento, especificações gerenciamento e coordenação de projetos complementares como etapas do processo projetual em arquitetura (UFRN, 2019)</a:t>
            </a:r>
            <a:endParaRPr sz="1600">
              <a:solidFill>
                <a:schemeClr val="dk1"/>
              </a:solidFill>
              <a:latin typeface="Roboto"/>
              <a:ea typeface="Roboto"/>
              <a:cs typeface="Roboto"/>
              <a:sym typeface="Roboto"/>
            </a:endParaRPr>
          </a:p>
          <a:p>
            <a:pPr indent="-281600" lvl="0" marL="450000" rtl="0" algn="just">
              <a:spcBef>
                <a:spcPts val="100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Tipologia do projeto relacionada à área da saúde</a:t>
            </a:r>
            <a:endParaRPr sz="1600">
              <a:solidFill>
                <a:schemeClr val="dk1"/>
              </a:solidFill>
              <a:latin typeface="Roboto"/>
              <a:ea typeface="Roboto"/>
              <a:cs typeface="Roboto"/>
              <a:sym typeface="Roboto"/>
            </a:endParaRPr>
          </a:p>
          <a:p>
            <a:pPr indent="-281600" lvl="0" marL="450000" rtl="0" algn="just">
              <a:spcBef>
                <a:spcPts val="100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Carga horária de 120 horas, distribuídas por cerca de 4 (quatro) meses e dividida em três unidades.</a:t>
            </a:r>
            <a:endParaRPr sz="1600">
              <a:solidFill>
                <a:schemeClr val="dk1"/>
              </a:solidFill>
              <a:latin typeface="Roboto"/>
              <a:ea typeface="Roboto"/>
              <a:cs typeface="Roboto"/>
              <a:sym typeface="Roboto"/>
            </a:endParaRPr>
          </a:p>
          <a:p>
            <a:pPr indent="0" lvl="0" marL="450000" rtl="0" algn="just">
              <a:lnSpc>
                <a:spcPct val="115000"/>
              </a:lnSpc>
              <a:spcBef>
                <a:spcPts val="1000"/>
              </a:spcBef>
              <a:spcAft>
                <a:spcPts val="1000"/>
              </a:spcAft>
              <a:buNone/>
            </a:pPr>
            <a:r>
              <a:t/>
            </a:r>
            <a:endParaRPr sz="1600">
              <a:solidFill>
                <a:schemeClr val="dk1"/>
              </a:solidFill>
              <a:latin typeface="Roboto"/>
              <a:ea typeface="Roboto"/>
              <a:cs typeface="Roboto"/>
              <a:sym typeface="Roboto"/>
            </a:endParaRPr>
          </a:p>
        </p:txBody>
      </p:sp>
      <p:sp>
        <p:nvSpPr>
          <p:cNvPr id="390" name="Google Shape;390;p34"/>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Projeto de Arquitetura 06</a:t>
            </a:r>
            <a:endParaRPr/>
          </a:p>
        </p:txBody>
      </p:sp>
      <p:sp>
        <p:nvSpPr>
          <p:cNvPr id="391" name="Google Shape;391;p34"/>
          <p:cNvSpPr txBox="1"/>
          <p:nvPr/>
        </p:nvSpPr>
        <p:spPr>
          <a:xfrm>
            <a:off x="2950850" y="3780625"/>
            <a:ext cx="5779500" cy="3707100"/>
          </a:xfrm>
          <a:prstGeom prst="rect">
            <a:avLst/>
          </a:prstGeom>
          <a:noFill/>
          <a:ln>
            <a:noFill/>
          </a:ln>
        </p:spPr>
        <p:txBody>
          <a:bodyPr anchorCtr="0" anchor="t" bIns="91425" lIns="91425" spcFirstLastPara="1" rIns="91425" wrap="square" tIns="91425">
            <a:noAutofit/>
          </a:bodyPr>
          <a:lstStyle/>
          <a:p>
            <a:pPr indent="0" lvl="0" marL="450000" rtl="0" algn="just">
              <a:lnSpc>
                <a:spcPct val="115000"/>
              </a:lnSpc>
              <a:spcBef>
                <a:spcPts val="0"/>
              </a:spcBef>
              <a:spcAft>
                <a:spcPts val="1000"/>
              </a:spcAft>
              <a:buNone/>
            </a:pPr>
            <a:r>
              <a:rPr lang="pt-BR" sz="1600">
                <a:solidFill>
                  <a:schemeClr val="dk1"/>
                </a:solidFill>
                <a:latin typeface="Roboto"/>
                <a:ea typeface="Roboto"/>
                <a:cs typeface="Roboto"/>
                <a:sym typeface="Roboto"/>
              </a:rPr>
              <a:t>Disciplina mais avançada do curso de arquitetura e urbanismo da UFRN na qual a turma utilizou </a:t>
            </a:r>
            <a:r>
              <a:rPr b="1" lang="pt-BR" sz="1600">
                <a:solidFill>
                  <a:schemeClr val="dk1"/>
                </a:solidFill>
                <a:latin typeface="Roboto"/>
                <a:ea typeface="Roboto"/>
                <a:cs typeface="Roboto"/>
                <a:sym typeface="Roboto"/>
              </a:rPr>
              <a:t>modelos conceituais no estudo de concepção de forma.</a:t>
            </a:r>
            <a:endParaRPr sz="1600">
              <a:solidFill>
                <a:schemeClr val="dk1"/>
              </a:solidFill>
              <a:latin typeface="Roboto"/>
              <a:ea typeface="Roboto"/>
              <a:cs typeface="Roboto"/>
              <a:sym typeface="Roboto"/>
            </a:endParaRPr>
          </a:p>
        </p:txBody>
      </p:sp>
      <p:sp>
        <p:nvSpPr>
          <p:cNvPr id="392" name="Google Shape;392;p34"/>
          <p:cNvSpPr txBox="1"/>
          <p:nvPr/>
        </p:nvSpPr>
        <p:spPr>
          <a:xfrm>
            <a:off x="3437000" y="34267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Justificativa</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96" name="Shape 396"/>
        <p:cNvGrpSpPr/>
        <p:nvPr/>
      </p:nvGrpSpPr>
      <p:grpSpPr>
        <a:xfrm>
          <a:off x="0" y="0"/>
          <a:ext cx="0" cy="0"/>
          <a:chOff x="0" y="0"/>
          <a:chExt cx="0" cy="0"/>
        </a:xfrm>
      </p:grpSpPr>
      <p:sp>
        <p:nvSpPr>
          <p:cNvPr id="397" name="Google Shape;397;p35"/>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35"/>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5"/>
          <p:cNvSpPr/>
          <p:nvPr/>
        </p:nvSpPr>
        <p:spPr>
          <a:xfrm>
            <a:off x="-70025" y="2995025"/>
            <a:ext cx="19224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35"/>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401" name="Google Shape;401;p35"/>
          <p:cNvPicPr preferRelativeResize="0"/>
          <p:nvPr/>
        </p:nvPicPr>
        <p:blipFill>
          <a:blip r:embed="rId3">
            <a:alphaModFix/>
          </a:blip>
          <a:stretch>
            <a:fillRect/>
          </a:stretch>
        </p:blipFill>
        <p:spPr>
          <a:xfrm>
            <a:off x="61047" y="639800"/>
            <a:ext cx="1651199" cy="768126"/>
          </a:xfrm>
          <a:prstGeom prst="rect">
            <a:avLst/>
          </a:prstGeom>
          <a:noFill/>
          <a:ln>
            <a:noFill/>
          </a:ln>
        </p:spPr>
      </p:pic>
      <p:pic>
        <p:nvPicPr>
          <p:cNvPr id="402" name="Google Shape;402;p35"/>
          <p:cNvPicPr preferRelativeResize="0"/>
          <p:nvPr/>
        </p:nvPicPr>
        <p:blipFill rotWithShape="1">
          <a:blip r:embed="rId4">
            <a:alphaModFix/>
          </a:blip>
          <a:srcRect b="18106" l="14239" r="30782" t="27680"/>
          <a:stretch/>
        </p:blipFill>
        <p:spPr>
          <a:xfrm>
            <a:off x="3193948" y="1027725"/>
            <a:ext cx="2983839" cy="1582894"/>
          </a:xfrm>
          <a:prstGeom prst="rect">
            <a:avLst/>
          </a:prstGeom>
          <a:noFill/>
          <a:ln>
            <a:noFill/>
          </a:ln>
          <a:effectLst>
            <a:outerShdw blurRad="85725" rotWithShape="0" algn="bl" dir="7260000" dist="47625">
              <a:srgbClr val="000000">
                <a:alpha val="50000"/>
              </a:srgbClr>
            </a:outerShdw>
          </a:effectLst>
        </p:spPr>
      </p:pic>
      <p:pic>
        <p:nvPicPr>
          <p:cNvPr id="403" name="Google Shape;403;p35"/>
          <p:cNvPicPr preferRelativeResize="0"/>
          <p:nvPr/>
        </p:nvPicPr>
        <p:blipFill rotWithShape="1">
          <a:blip r:embed="rId5">
            <a:alphaModFix/>
          </a:blip>
          <a:srcRect b="36531" l="21885" r="46202" t="30216"/>
          <a:stretch/>
        </p:blipFill>
        <p:spPr>
          <a:xfrm>
            <a:off x="6263053" y="1027725"/>
            <a:ext cx="2823799" cy="1582894"/>
          </a:xfrm>
          <a:prstGeom prst="rect">
            <a:avLst/>
          </a:prstGeom>
          <a:noFill/>
          <a:ln>
            <a:noFill/>
          </a:ln>
          <a:effectLst>
            <a:outerShdw blurRad="85725" rotWithShape="0" algn="bl" dir="7260000" dist="47625">
              <a:srgbClr val="000000">
                <a:alpha val="50000"/>
              </a:srgbClr>
            </a:outerShdw>
          </a:effectLst>
        </p:spPr>
      </p:pic>
      <p:pic>
        <p:nvPicPr>
          <p:cNvPr id="404" name="Google Shape;404;p35"/>
          <p:cNvPicPr preferRelativeResize="0"/>
          <p:nvPr/>
        </p:nvPicPr>
        <p:blipFill rotWithShape="1">
          <a:blip r:embed="rId6">
            <a:alphaModFix/>
          </a:blip>
          <a:srcRect b="26456" l="20471" r="36915" t="32264"/>
          <a:stretch/>
        </p:blipFill>
        <p:spPr>
          <a:xfrm>
            <a:off x="3167125" y="2799783"/>
            <a:ext cx="2983839" cy="1554916"/>
          </a:xfrm>
          <a:prstGeom prst="rect">
            <a:avLst/>
          </a:prstGeom>
          <a:noFill/>
          <a:ln>
            <a:noFill/>
          </a:ln>
          <a:effectLst>
            <a:outerShdw blurRad="85725" rotWithShape="0" algn="bl" dir="7260000" dist="47625">
              <a:srgbClr val="000000">
                <a:alpha val="50000"/>
              </a:srgbClr>
            </a:outerShdw>
          </a:effectLst>
        </p:spPr>
      </p:pic>
      <p:pic>
        <p:nvPicPr>
          <p:cNvPr id="405" name="Google Shape;405;p35"/>
          <p:cNvPicPr preferRelativeResize="0"/>
          <p:nvPr/>
        </p:nvPicPr>
        <p:blipFill rotWithShape="1">
          <a:blip r:embed="rId7">
            <a:alphaModFix/>
          </a:blip>
          <a:srcRect b="13409" l="1691" r="27240" t="17434"/>
          <a:stretch/>
        </p:blipFill>
        <p:spPr>
          <a:xfrm>
            <a:off x="6263053" y="2824140"/>
            <a:ext cx="2823799" cy="1478248"/>
          </a:xfrm>
          <a:prstGeom prst="rect">
            <a:avLst/>
          </a:prstGeom>
          <a:noFill/>
          <a:ln>
            <a:noFill/>
          </a:ln>
          <a:effectLst>
            <a:outerShdw blurRad="85725" rotWithShape="0" algn="bl" dir="7260000" dist="47625">
              <a:srgbClr val="000000">
                <a:alpha val="50000"/>
              </a:srgbClr>
            </a:outerShdw>
          </a:effectLst>
        </p:spPr>
      </p:pic>
      <p:sp>
        <p:nvSpPr>
          <p:cNvPr id="406" name="Google Shape;406;p35"/>
          <p:cNvSpPr txBox="1"/>
          <p:nvPr/>
        </p:nvSpPr>
        <p:spPr>
          <a:xfrm>
            <a:off x="3105025" y="4311075"/>
            <a:ext cx="40284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Grupo 01 - Carliandra Macêdo, Luiza Fagundes e Nayara Farah.</a:t>
            </a:r>
            <a:endParaRPr sz="1000">
              <a:latin typeface="Roboto Thin"/>
              <a:ea typeface="Roboto Thin"/>
              <a:cs typeface="Roboto Thin"/>
              <a:sym typeface="Roboto Thin"/>
            </a:endParaRPr>
          </a:p>
        </p:txBody>
      </p:sp>
      <p:sp>
        <p:nvSpPr>
          <p:cNvPr id="407" name="Google Shape;407;p35"/>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Processo de Projeto Arquitetônico no contexto do componente curricular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1" name="Shape 411"/>
        <p:cNvGrpSpPr/>
        <p:nvPr/>
      </p:nvGrpSpPr>
      <p:grpSpPr>
        <a:xfrm>
          <a:off x="0" y="0"/>
          <a:ext cx="0" cy="0"/>
          <a:chOff x="0" y="0"/>
          <a:chExt cx="0" cy="0"/>
        </a:xfrm>
      </p:grpSpPr>
      <p:sp>
        <p:nvSpPr>
          <p:cNvPr id="412" name="Google Shape;412;p36"/>
          <p:cNvSpPr/>
          <p:nvPr/>
        </p:nvSpPr>
        <p:spPr>
          <a:xfrm>
            <a:off x="135600" y="137875"/>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13" name="Google Shape;413;p36"/>
          <p:cNvPicPr preferRelativeResize="0"/>
          <p:nvPr/>
        </p:nvPicPr>
        <p:blipFill rotWithShape="1">
          <a:blip r:embed="rId3">
            <a:alphaModFix amt="67000"/>
          </a:blip>
          <a:srcRect b="0" l="169" r="14947" t="0"/>
          <a:stretch/>
        </p:blipFill>
        <p:spPr>
          <a:xfrm>
            <a:off x="135600" y="137875"/>
            <a:ext cx="8872800" cy="4867800"/>
          </a:xfrm>
          <a:prstGeom prst="rect">
            <a:avLst/>
          </a:prstGeom>
          <a:noFill/>
          <a:ln>
            <a:noFill/>
          </a:ln>
        </p:spPr>
      </p:pic>
      <p:sp>
        <p:nvSpPr>
          <p:cNvPr id="414" name="Google Shape;414;p36"/>
          <p:cNvSpPr/>
          <p:nvPr/>
        </p:nvSpPr>
        <p:spPr>
          <a:xfrm>
            <a:off x="3010200" y="134525"/>
            <a:ext cx="3364500" cy="4867800"/>
          </a:xfrm>
          <a:prstGeom prst="rect">
            <a:avLst/>
          </a:prstGeom>
          <a:solidFill>
            <a:srgbClr val="EEEEEE">
              <a:alpha val="890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36"/>
          <p:cNvSpPr txBox="1"/>
          <p:nvPr/>
        </p:nvSpPr>
        <p:spPr>
          <a:xfrm>
            <a:off x="3364050" y="611475"/>
            <a:ext cx="2785500" cy="8280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chemeClr val="dk1"/>
              </a:buClr>
              <a:buSzPts val="2400"/>
              <a:buFont typeface="Roboto Black"/>
              <a:buAutoNum type="arabicPeriod" startAt="5"/>
            </a:pPr>
            <a:r>
              <a:rPr lang="pt-BR" sz="2400">
                <a:solidFill>
                  <a:schemeClr val="dk1"/>
                </a:solidFill>
                <a:latin typeface="Roboto Black"/>
                <a:ea typeface="Roboto Black"/>
                <a:cs typeface="Roboto Black"/>
                <a:sym typeface="Roboto Black"/>
              </a:rPr>
              <a:t>FERRAMENTA DE DESIGN PARAMÉTRICO</a:t>
            </a:r>
            <a:endParaRPr sz="2400">
              <a:solidFill>
                <a:schemeClr val="dk1"/>
              </a:solidFill>
              <a:latin typeface="Roboto Black"/>
              <a:ea typeface="Roboto Black"/>
              <a:cs typeface="Roboto Black"/>
              <a:sym typeface="Roboto Black"/>
            </a:endParaRPr>
          </a:p>
        </p:txBody>
      </p:sp>
      <p:sp>
        <p:nvSpPr>
          <p:cNvPr id="416" name="Google Shape;416;p36"/>
          <p:cNvSpPr txBox="1"/>
          <p:nvPr/>
        </p:nvSpPr>
        <p:spPr>
          <a:xfrm>
            <a:off x="280800" y="4697650"/>
            <a:ext cx="8419200" cy="13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pt-BR" sz="1000">
                <a:latin typeface="Roboto Thin"/>
                <a:ea typeface="Roboto Thin"/>
                <a:cs typeface="Roboto Thin"/>
                <a:sym typeface="Roboto Thin"/>
              </a:rPr>
              <a:t>Fonte: Pixabay</a:t>
            </a:r>
            <a:endParaRPr sz="1000">
              <a:latin typeface="Roboto Thin"/>
              <a:ea typeface="Roboto Thin"/>
              <a:cs typeface="Roboto Thin"/>
              <a:sym typeface="Roboto Thin"/>
            </a:endParaRPr>
          </a:p>
        </p:txBody>
      </p:sp>
      <p:sp>
        <p:nvSpPr>
          <p:cNvPr id="417" name="Google Shape;417;p36"/>
          <p:cNvSpPr txBox="1"/>
          <p:nvPr/>
        </p:nvSpPr>
        <p:spPr>
          <a:xfrm>
            <a:off x="3711500" y="4276725"/>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Fonte:GRAPHISOFT's ArchiCAD </a:t>
            </a:r>
            <a:endParaRPr sz="1000">
              <a:latin typeface="Roboto Thin"/>
              <a:ea typeface="Roboto Thin"/>
              <a:cs typeface="Roboto Thin"/>
              <a:sym typeface="Roboto Thin"/>
            </a:endParaRPr>
          </a:p>
        </p:txBody>
      </p:sp>
      <p:pic>
        <p:nvPicPr>
          <p:cNvPr id="418" name="Google Shape;418;p36"/>
          <p:cNvPicPr preferRelativeResize="0"/>
          <p:nvPr/>
        </p:nvPicPr>
        <p:blipFill>
          <a:blip r:embed="rId4">
            <a:alphaModFix/>
          </a:blip>
          <a:stretch>
            <a:fillRect/>
          </a:stretch>
        </p:blipFill>
        <p:spPr>
          <a:xfrm>
            <a:off x="3647604" y="2003075"/>
            <a:ext cx="2226567" cy="22266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422" name="Shape 422"/>
        <p:cNvGrpSpPr/>
        <p:nvPr/>
      </p:nvGrpSpPr>
      <p:grpSpPr>
        <a:xfrm>
          <a:off x="0" y="0"/>
          <a:ext cx="0" cy="0"/>
          <a:chOff x="0" y="0"/>
          <a:chExt cx="0" cy="0"/>
        </a:xfrm>
      </p:grpSpPr>
      <p:sp>
        <p:nvSpPr>
          <p:cNvPr id="423" name="Google Shape;423;p37"/>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37"/>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37"/>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37"/>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427" name="Google Shape;427;p37"/>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428" name="Google Shape;428;p37"/>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Encontrando a forma base</a:t>
            </a:r>
            <a:endParaRPr/>
          </a:p>
        </p:txBody>
      </p:sp>
      <p:pic>
        <p:nvPicPr>
          <p:cNvPr id="429" name="Google Shape;429;p37"/>
          <p:cNvPicPr preferRelativeResize="0"/>
          <p:nvPr/>
        </p:nvPicPr>
        <p:blipFill rotWithShape="1">
          <a:blip r:embed="rId4">
            <a:alphaModFix/>
          </a:blip>
          <a:srcRect b="29922" l="39508" r="35222" t="16948"/>
          <a:stretch/>
        </p:blipFill>
        <p:spPr>
          <a:xfrm rot="-5400000">
            <a:off x="5148615" y="1122261"/>
            <a:ext cx="1687951" cy="2695217"/>
          </a:xfrm>
          <a:prstGeom prst="rect">
            <a:avLst/>
          </a:prstGeom>
          <a:noFill/>
          <a:ln>
            <a:noFill/>
          </a:ln>
        </p:spPr>
      </p:pic>
      <p:cxnSp>
        <p:nvCxnSpPr>
          <p:cNvPr id="430" name="Google Shape;430;p37"/>
          <p:cNvCxnSpPr/>
          <p:nvPr/>
        </p:nvCxnSpPr>
        <p:spPr>
          <a:xfrm rot="10800000">
            <a:off x="5057665" y="1756109"/>
            <a:ext cx="417300" cy="300000"/>
          </a:xfrm>
          <a:prstGeom prst="straightConnector1">
            <a:avLst/>
          </a:prstGeom>
          <a:noFill/>
          <a:ln cap="flat" cmpd="sng" w="38100">
            <a:solidFill>
              <a:srgbClr val="FFFFFF"/>
            </a:solidFill>
            <a:prstDash val="solid"/>
            <a:round/>
            <a:headEnd len="med" w="med" type="none"/>
            <a:tailEnd len="med" w="med" type="triangle"/>
          </a:ln>
        </p:spPr>
      </p:cxnSp>
      <p:pic>
        <p:nvPicPr>
          <p:cNvPr id="431" name="Google Shape;431;p37"/>
          <p:cNvPicPr preferRelativeResize="0"/>
          <p:nvPr/>
        </p:nvPicPr>
        <p:blipFill rotWithShape="1">
          <a:blip r:embed="rId4">
            <a:alphaModFix/>
          </a:blip>
          <a:srcRect b="12808" l="64081" r="13839" t="51492"/>
          <a:stretch/>
        </p:blipFill>
        <p:spPr>
          <a:xfrm rot="-5400000">
            <a:off x="7201708" y="734142"/>
            <a:ext cx="1474906" cy="1811072"/>
          </a:xfrm>
          <a:prstGeom prst="rect">
            <a:avLst/>
          </a:prstGeom>
          <a:noFill/>
          <a:ln>
            <a:noFill/>
          </a:ln>
        </p:spPr>
      </p:pic>
      <p:cxnSp>
        <p:nvCxnSpPr>
          <p:cNvPr id="432" name="Google Shape;432;p37"/>
          <p:cNvCxnSpPr/>
          <p:nvPr/>
        </p:nvCxnSpPr>
        <p:spPr>
          <a:xfrm flipH="1" rot="10800000">
            <a:off x="6340596" y="1719498"/>
            <a:ext cx="546900" cy="234900"/>
          </a:xfrm>
          <a:prstGeom prst="straightConnector1">
            <a:avLst/>
          </a:prstGeom>
          <a:noFill/>
          <a:ln cap="flat" cmpd="sng" w="38100">
            <a:solidFill>
              <a:srgbClr val="FFFFFF"/>
            </a:solidFill>
            <a:prstDash val="solid"/>
            <a:round/>
            <a:headEnd len="med" w="med" type="none"/>
            <a:tailEnd len="med" w="med" type="triangle"/>
          </a:ln>
        </p:spPr>
      </p:cxnSp>
      <p:pic>
        <p:nvPicPr>
          <p:cNvPr id="433" name="Google Shape;433;p37"/>
          <p:cNvPicPr preferRelativeResize="0"/>
          <p:nvPr/>
        </p:nvPicPr>
        <p:blipFill rotWithShape="1">
          <a:blip r:embed="rId4">
            <a:alphaModFix/>
          </a:blip>
          <a:srcRect b="68705" l="21013" r="58379" t="0"/>
          <a:stretch/>
        </p:blipFill>
        <p:spPr>
          <a:xfrm rot="-5400000">
            <a:off x="4177368" y="2779525"/>
            <a:ext cx="1376588" cy="1587662"/>
          </a:xfrm>
          <a:prstGeom prst="rect">
            <a:avLst/>
          </a:prstGeom>
          <a:noFill/>
          <a:ln>
            <a:noFill/>
          </a:ln>
        </p:spPr>
      </p:pic>
      <p:cxnSp>
        <p:nvCxnSpPr>
          <p:cNvPr id="434" name="Google Shape;434;p37"/>
          <p:cNvCxnSpPr/>
          <p:nvPr/>
        </p:nvCxnSpPr>
        <p:spPr>
          <a:xfrm flipH="1">
            <a:off x="5461339" y="3173003"/>
            <a:ext cx="316500" cy="311400"/>
          </a:xfrm>
          <a:prstGeom prst="straightConnector1">
            <a:avLst/>
          </a:prstGeom>
          <a:noFill/>
          <a:ln cap="flat" cmpd="sng" w="38100">
            <a:solidFill>
              <a:srgbClr val="FFFFFF"/>
            </a:solidFill>
            <a:prstDash val="solid"/>
            <a:round/>
            <a:headEnd len="med" w="med" type="none"/>
            <a:tailEnd len="med" w="med" type="triangle"/>
          </a:ln>
        </p:spPr>
      </p:cxnSp>
      <p:pic>
        <p:nvPicPr>
          <p:cNvPr id="435" name="Google Shape;435;p37"/>
          <p:cNvPicPr preferRelativeResize="0"/>
          <p:nvPr/>
        </p:nvPicPr>
        <p:blipFill rotWithShape="1">
          <a:blip r:embed="rId4">
            <a:alphaModFix/>
          </a:blip>
          <a:srcRect b="28728" l="23283" r="59379" t="50188"/>
          <a:stretch/>
        </p:blipFill>
        <p:spPr>
          <a:xfrm rot="-5400000">
            <a:off x="6770852" y="2599864"/>
            <a:ext cx="1158067" cy="1069529"/>
          </a:xfrm>
          <a:prstGeom prst="rect">
            <a:avLst/>
          </a:prstGeom>
          <a:noFill/>
          <a:ln>
            <a:noFill/>
          </a:ln>
        </p:spPr>
      </p:pic>
      <p:cxnSp>
        <p:nvCxnSpPr>
          <p:cNvPr id="436" name="Google Shape;436;p37"/>
          <p:cNvCxnSpPr/>
          <p:nvPr/>
        </p:nvCxnSpPr>
        <p:spPr>
          <a:xfrm>
            <a:off x="6517644" y="2778148"/>
            <a:ext cx="436200" cy="265500"/>
          </a:xfrm>
          <a:prstGeom prst="straightConnector1">
            <a:avLst/>
          </a:prstGeom>
          <a:noFill/>
          <a:ln cap="flat" cmpd="sng" w="38100">
            <a:solidFill>
              <a:srgbClr val="FFFFFF"/>
            </a:solidFill>
            <a:prstDash val="solid"/>
            <a:round/>
            <a:headEnd len="med" w="med" type="none"/>
            <a:tailEnd len="med" w="med" type="triangle"/>
          </a:ln>
        </p:spPr>
      </p:cxnSp>
      <p:pic>
        <p:nvPicPr>
          <p:cNvPr id="437" name="Google Shape;437;p37"/>
          <p:cNvPicPr preferRelativeResize="0"/>
          <p:nvPr/>
        </p:nvPicPr>
        <p:blipFill rotWithShape="1">
          <a:blip r:embed="rId4">
            <a:alphaModFix/>
          </a:blip>
          <a:srcRect b="64771" l="63668" r="18422" t="5995"/>
          <a:stretch/>
        </p:blipFill>
        <p:spPr>
          <a:xfrm rot="-5400000">
            <a:off x="3918881" y="898140"/>
            <a:ext cx="1196316" cy="1483076"/>
          </a:xfrm>
          <a:prstGeom prst="rect">
            <a:avLst/>
          </a:prstGeom>
          <a:noFill/>
          <a:ln>
            <a:noFill/>
          </a:ln>
        </p:spPr>
      </p:pic>
      <p:sp>
        <p:nvSpPr>
          <p:cNvPr id="438" name="Google Shape;438;p37"/>
          <p:cNvSpPr txBox="1"/>
          <p:nvPr/>
        </p:nvSpPr>
        <p:spPr>
          <a:xfrm>
            <a:off x="3775500" y="4261650"/>
            <a:ext cx="23247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442" name="Shape 442"/>
        <p:cNvGrpSpPr/>
        <p:nvPr/>
      </p:nvGrpSpPr>
      <p:grpSpPr>
        <a:xfrm>
          <a:off x="0" y="0"/>
          <a:ext cx="0" cy="0"/>
          <a:chOff x="0" y="0"/>
          <a:chExt cx="0" cy="0"/>
        </a:xfrm>
      </p:grpSpPr>
      <p:sp>
        <p:nvSpPr>
          <p:cNvPr id="443" name="Google Shape;443;p3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3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38"/>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3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447" name="Google Shape;447;p38"/>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448" name="Google Shape;448;p38"/>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449" name="Google Shape;449;p38"/>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38"/>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38"/>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8"/>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38"/>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8"/>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5" name="Google Shape;455;p38"/>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456" name="Google Shape;456;p38"/>
          <p:cNvCxnSpPr>
            <a:stCxn id="450" idx="4"/>
            <a:endCxn id="454"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457" name="Google Shape;457;p38"/>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458" name="Google Shape;458;p38"/>
          <p:cNvCxnSpPr>
            <a:stCxn id="452" idx="1"/>
            <a:endCxn id="454"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459" name="Google Shape;459;p38"/>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460" name="Google Shape;460;p38"/>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461" name="Google Shape;461;p38"/>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a:t>
            </a:r>
            <a:r>
              <a:rPr b="1" lang="pt-BR">
                <a:solidFill>
                  <a:schemeClr val="dk1"/>
                </a:solidFill>
                <a:latin typeface="Roboto"/>
                <a:ea typeface="Roboto"/>
                <a:cs typeface="Roboto"/>
                <a:sym typeface="Roboto"/>
              </a:rPr>
              <a:t>índices</a:t>
            </a:r>
            <a:r>
              <a:rPr b="1" lang="pt-BR">
                <a:solidFill>
                  <a:schemeClr val="dk1"/>
                </a:solidFill>
                <a:latin typeface="Roboto"/>
                <a:ea typeface="Roboto"/>
                <a:cs typeface="Roboto"/>
                <a:sym typeface="Roboto"/>
              </a:rPr>
              <a:t>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462" name="Google Shape;462;p38"/>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463" name="Google Shape;463;p38"/>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464" name="Google Shape;464;p38"/>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465" name="Google Shape;465;p38"/>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469" name="Shape 469"/>
        <p:cNvGrpSpPr/>
        <p:nvPr/>
      </p:nvGrpSpPr>
      <p:grpSpPr>
        <a:xfrm>
          <a:off x="0" y="0"/>
          <a:ext cx="0" cy="0"/>
          <a:chOff x="0" y="0"/>
          <a:chExt cx="0" cy="0"/>
        </a:xfrm>
      </p:grpSpPr>
      <p:sp>
        <p:nvSpPr>
          <p:cNvPr id="470" name="Google Shape;470;p39"/>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39"/>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39"/>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39"/>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474" name="Google Shape;474;p39"/>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475" name="Google Shape;475;p39"/>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476" name="Google Shape;476;p39"/>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39"/>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39"/>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39"/>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39"/>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39"/>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2" name="Google Shape;482;p39"/>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483" name="Google Shape;483;p39"/>
          <p:cNvCxnSpPr>
            <a:stCxn id="477" idx="4"/>
            <a:endCxn id="481"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484" name="Google Shape;484;p39"/>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485" name="Google Shape;485;p39"/>
          <p:cNvCxnSpPr>
            <a:stCxn id="479" idx="1"/>
            <a:endCxn id="481"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486" name="Google Shape;486;p39"/>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487" name="Google Shape;487;p39"/>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488" name="Google Shape;488;p39"/>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489" name="Google Shape;489;p39"/>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490" name="Google Shape;490;p39"/>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491" name="Google Shape;491;p39"/>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492" name="Google Shape;492;p39"/>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493" name="Google Shape;493;p39"/>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39"/>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39"/>
          <p:cNvSpPr/>
          <p:nvPr/>
        </p:nvSpPr>
        <p:spPr>
          <a:xfrm>
            <a:off x="2221225" y="0"/>
            <a:ext cx="5148300" cy="5143500"/>
          </a:xfrm>
          <a:prstGeom prst="ellipse">
            <a:avLst/>
          </a:prstGeom>
          <a:solidFill>
            <a:srgbClr val="FF9900">
              <a:alpha val="5313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39"/>
          <p:cNvSpPr txBox="1"/>
          <p:nvPr/>
        </p:nvSpPr>
        <p:spPr>
          <a:xfrm>
            <a:off x="3201625" y="4435400"/>
            <a:ext cx="26346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497" name="Google Shape;497;p39"/>
          <p:cNvSpPr txBox="1"/>
          <p:nvPr/>
        </p:nvSpPr>
        <p:spPr>
          <a:xfrm>
            <a:off x="3862100" y="842150"/>
            <a:ext cx="24690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Condicionantes</a:t>
            </a:r>
            <a:endParaRPr b="1" sz="1600">
              <a:solidFill>
                <a:schemeClr val="dk1"/>
              </a:solidFill>
              <a:latin typeface="Roboto"/>
              <a:ea typeface="Roboto"/>
              <a:cs typeface="Roboto"/>
              <a:sym typeface="Roboto"/>
            </a:endParaRPr>
          </a:p>
        </p:txBody>
      </p:sp>
      <p:cxnSp>
        <p:nvCxnSpPr>
          <p:cNvPr id="498" name="Google Shape;498;p39"/>
          <p:cNvCxnSpPr/>
          <p:nvPr/>
        </p:nvCxnSpPr>
        <p:spPr>
          <a:xfrm flipH="1" rot="10800000">
            <a:off x="3274400" y="1273550"/>
            <a:ext cx="2889000" cy="2700"/>
          </a:xfrm>
          <a:prstGeom prst="straightConnector1">
            <a:avLst/>
          </a:prstGeom>
          <a:noFill/>
          <a:ln cap="flat" cmpd="sng" w="38100">
            <a:solidFill>
              <a:srgbClr val="000000"/>
            </a:solidFill>
            <a:prstDash val="solid"/>
            <a:round/>
            <a:headEnd len="med" w="med" type="none"/>
            <a:tailEnd len="med" w="med" type="none"/>
          </a:ln>
        </p:spPr>
      </p:cxnSp>
      <p:pic>
        <p:nvPicPr>
          <p:cNvPr id="499" name="Google Shape;499;p39"/>
          <p:cNvPicPr preferRelativeResize="0"/>
          <p:nvPr/>
        </p:nvPicPr>
        <p:blipFill>
          <a:blip r:embed="rId4">
            <a:alphaModFix/>
          </a:blip>
          <a:stretch>
            <a:fillRect/>
          </a:stretch>
        </p:blipFill>
        <p:spPr>
          <a:xfrm>
            <a:off x="3244063" y="1470963"/>
            <a:ext cx="3068501" cy="301043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503" name="Shape 503"/>
        <p:cNvGrpSpPr/>
        <p:nvPr/>
      </p:nvGrpSpPr>
      <p:grpSpPr>
        <a:xfrm>
          <a:off x="0" y="0"/>
          <a:ext cx="0" cy="0"/>
          <a:chOff x="0" y="0"/>
          <a:chExt cx="0" cy="0"/>
        </a:xfrm>
      </p:grpSpPr>
      <p:sp>
        <p:nvSpPr>
          <p:cNvPr id="504" name="Google Shape;504;p40"/>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40"/>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40"/>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40"/>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508" name="Google Shape;508;p40"/>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509" name="Google Shape;509;p40"/>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510" name="Google Shape;510;p40"/>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40"/>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0"/>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40"/>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40"/>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40"/>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16" name="Google Shape;516;p40"/>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17" name="Google Shape;517;p40"/>
          <p:cNvCxnSpPr>
            <a:stCxn id="511" idx="4"/>
            <a:endCxn id="515"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518" name="Google Shape;518;p40"/>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19" name="Google Shape;519;p40"/>
          <p:cNvCxnSpPr>
            <a:stCxn id="513" idx="1"/>
            <a:endCxn id="515"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520" name="Google Shape;520;p40"/>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521" name="Google Shape;521;p40"/>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522" name="Google Shape;522;p40"/>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523" name="Google Shape;523;p40"/>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524" name="Google Shape;524;p40"/>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525" name="Google Shape;525;p40"/>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526" name="Google Shape;526;p40"/>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527" name="Google Shape;527;p40"/>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40"/>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40"/>
          <p:cNvSpPr/>
          <p:nvPr/>
        </p:nvSpPr>
        <p:spPr>
          <a:xfrm>
            <a:off x="2221225" y="0"/>
            <a:ext cx="5148300" cy="5143500"/>
          </a:xfrm>
          <a:prstGeom prst="ellipse">
            <a:avLst/>
          </a:prstGeom>
          <a:solidFill>
            <a:srgbClr val="63ADF1">
              <a:alpha val="7240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30" name="Google Shape;530;p40"/>
          <p:cNvPicPr preferRelativeResize="0"/>
          <p:nvPr/>
        </p:nvPicPr>
        <p:blipFill rotWithShape="1">
          <a:blip r:embed="rId4">
            <a:alphaModFix/>
          </a:blip>
          <a:srcRect b="5181" l="0" r="0" t="9733"/>
          <a:stretch/>
        </p:blipFill>
        <p:spPr>
          <a:xfrm>
            <a:off x="2509000" y="1530075"/>
            <a:ext cx="4598573" cy="2198341"/>
          </a:xfrm>
          <a:prstGeom prst="rect">
            <a:avLst/>
          </a:prstGeom>
          <a:noFill/>
          <a:ln>
            <a:noFill/>
          </a:ln>
          <a:effectLst>
            <a:outerShdw blurRad="57150" rotWithShape="0" algn="bl" dir="7200000" dist="38100">
              <a:srgbClr val="000000">
                <a:alpha val="50000"/>
              </a:srgbClr>
            </a:outerShdw>
          </a:effectLst>
        </p:spPr>
      </p:pic>
      <p:sp>
        <p:nvSpPr>
          <p:cNvPr id="531" name="Google Shape;531;p40"/>
          <p:cNvSpPr txBox="1"/>
          <p:nvPr/>
        </p:nvSpPr>
        <p:spPr>
          <a:xfrm>
            <a:off x="2463175" y="365322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532" name="Google Shape;532;p40"/>
          <p:cNvSpPr txBox="1"/>
          <p:nvPr/>
        </p:nvSpPr>
        <p:spPr>
          <a:xfrm>
            <a:off x="35573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Inserir forma paramétrica</a:t>
            </a:r>
            <a:endParaRPr b="1" sz="1600">
              <a:solidFill>
                <a:schemeClr val="dk1"/>
              </a:solidFill>
              <a:latin typeface="Roboto"/>
              <a:ea typeface="Roboto"/>
              <a:cs typeface="Roboto"/>
              <a:sym typeface="Roboto"/>
            </a:endParaRPr>
          </a:p>
        </p:txBody>
      </p:sp>
      <p:cxnSp>
        <p:nvCxnSpPr>
          <p:cNvPr id="533" name="Google Shape;533;p40"/>
          <p:cNvCxnSpPr>
            <a:endCxn id="532" idx="2"/>
          </p:cNvCxnSpPr>
          <p:nvPr/>
        </p:nvCxnSpPr>
        <p:spPr>
          <a:xfrm flipH="1" rot="10800000">
            <a:off x="3315050" y="1273550"/>
            <a:ext cx="2889000" cy="2700"/>
          </a:xfrm>
          <a:prstGeom prst="straightConnector1">
            <a:avLst/>
          </a:prstGeom>
          <a:noFill/>
          <a:ln cap="flat" cmpd="sng" w="38100">
            <a:solidFill>
              <a:srgbClr val="000000"/>
            </a:solidFill>
            <a:prstDash val="solid"/>
            <a:round/>
            <a:headEnd len="med" w="med" type="none"/>
            <a:tailEnd len="med" w="med" type="none"/>
          </a:ln>
        </p:spPr>
      </p:cxn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537" name="Shape 537"/>
        <p:cNvGrpSpPr/>
        <p:nvPr/>
      </p:nvGrpSpPr>
      <p:grpSpPr>
        <a:xfrm>
          <a:off x="0" y="0"/>
          <a:ext cx="0" cy="0"/>
          <a:chOff x="0" y="0"/>
          <a:chExt cx="0" cy="0"/>
        </a:xfrm>
      </p:grpSpPr>
      <p:sp>
        <p:nvSpPr>
          <p:cNvPr id="538" name="Google Shape;538;p41"/>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41"/>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41"/>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41"/>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542" name="Google Shape;542;p41"/>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543" name="Google Shape;543;p41"/>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544" name="Google Shape;544;p41"/>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41"/>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41"/>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41"/>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41"/>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41"/>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50" name="Google Shape;550;p41"/>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51" name="Google Shape;551;p41"/>
          <p:cNvCxnSpPr>
            <a:stCxn id="545" idx="4"/>
            <a:endCxn id="549"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552" name="Google Shape;552;p41"/>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53" name="Google Shape;553;p41"/>
          <p:cNvCxnSpPr>
            <a:stCxn id="547" idx="1"/>
            <a:endCxn id="549"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554" name="Google Shape;554;p41"/>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555" name="Google Shape;555;p41"/>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556" name="Google Shape;556;p41"/>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557" name="Google Shape;557;p41"/>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558" name="Google Shape;558;p41"/>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559" name="Google Shape;559;p41"/>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560" name="Google Shape;560;p41"/>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561" name="Google Shape;561;p41"/>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41"/>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41"/>
          <p:cNvSpPr/>
          <p:nvPr/>
        </p:nvSpPr>
        <p:spPr>
          <a:xfrm>
            <a:off x="2221225" y="0"/>
            <a:ext cx="5148300" cy="5143500"/>
          </a:xfrm>
          <a:prstGeom prst="ellipse">
            <a:avLst/>
          </a:prstGeom>
          <a:solidFill>
            <a:srgbClr val="63ADF1">
              <a:alpha val="7240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41"/>
          <p:cNvSpPr txBox="1"/>
          <p:nvPr/>
        </p:nvSpPr>
        <p:spPr>
          <a:xfrm>
            <a:off x="2463175" y="365322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565" name="Google Shape;565;p41"/>
          <p:cNvSpPr txBox="1"/>
          <p:nvPr/>
        </p:nvSpPr>
        <p:spPr>
          <a:xfrm>
            <a:off x="3328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Inserir forma (curva importada)</a:t>
            </a:r>
            <a:endParaRPr b="1" sz="1600">
              <a:solidFill>
                <a:schemeClr val="dk1"/>
              </a:solidFill>
              <a:latin typeface="Roboto"/>
              <a:ea typeface="Roboto"/>
              <a:cs typeface="Roboto"/>
              <a:sym typeface="Roboto"/>
            </a:endParaRPr>
          </a:p>
        </p:txBody>
      </p:sp>
      <p:cxnSp>
        <p:nvCxnSpPr>
          <p:cNvPr id="566" name="Google Shape;566;p41"/>
          <p:cNvCxnSpPr/>
          <p:nvPr/>
        </p:nvCxnSpPr>
        <p:spPr>
          <a:xfrm>
            <a:off x="3086450" y="1276250"/>
            <a:ext cx="3334200" cy="5400"/>
          </a:xfrm>
          <a:prstGeom prst="straightConnector1">
            <a:avLst/>
          </a:prstGeom>
          <a:noFill/>
          <a:ln cap="flat" cmpd="sng" w="38100">
            <a:solidFill>
              <a:srgbClr val="000000"/>
            </a:solidFill>
            <a:prstDash val="solid"/>
            <a:round/>
            <a:headEnd len="med" w="med" type="none"/>
            <a:tailEnd len="med" w="med" type="none"/>
          </a:ln>
        </p:spPr>
      </p:cxnSp>
      <p:pic>
        <p:nvPicPr>
          <p:cNvPr id="567" name="Google Shape;567;p41"/>
          <p:cNvPicPr preferRelativeResize="0"/>
          <p:nvPr/>
        </p:nvPicPr>
        <p:blipFill rotWithShape="1">
          <a:blip r:embed="rId4">
            <a:alphaModFix/>
          </a:blip>
          <a:srcRect b="5823" l="0" r="0" t="9652"/>
          <a:stretch/>
        </p:blipFill>
        <p:spPr>
          <a:xfrm>
            <a:off x="2509375" y="1534138"/>
            <a:ext cx="4537875" cy="2154299"/>
          </a:xfrm>
          <a:prstGeom prst="rect">
            <a:avLst/>
          </a:prstGeom>
          <a:noFill/>
          <a:ln>
            <a:noFill/>
          </a:ln>
          <a:effectLst>
            <a:outerShdw blurRad="57150" rotWithShape="0" algn="bl" dir="7380000" dist="3810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5"/>
          <p:cNvSpPr/>
          <p:nvPr/>
        </p:nvSpPr>
        <p:spPr>
          <a:xfrm>
            <a:off x="135600" y="135450"/>
            <a:ext cx="8872800" cy="4872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9" name="Google Shape;69;p15"/>
          <p:cNvPicPr preferRelativeResize="0"/>
          <p:nvPr/>
        </p:nvPicPr>
        <p:blipFill rotWithShape="1">
          <a:blip r:embed="rId3">
            <a:alphaModFix amt="60000"/>
          </a:blip>
          <a:srcRect b="9907" l="0" r="0" t="7801"/>
          <a:stretch/>
        </p:blipFill>
        <p:spPr>
          <a:xfrm>
            <a:off x="135600" y="137962"/>
            <a:ext cx="8872799" cy="4867783"/>
          </a:xfrm>
          <a:prstGeom prst="rect">
            <a:avLst/>
          </a:prstGeom>
          <a:noFill/>
          <a:ln>
            <a:noFill/>
          </a:ln>
        </p:spPr>
      </p:pic>
      <p:sp>
        <p:nvSpPr>
          <p:cNvPr id="70" name="Google Shape;70;p15"/>
          <p:cNvSpPr/>
          <p:nvPr/>
        </p:nvSpPr>
        <p:spPr>
          <a:xfrm>
            <a:off x="3010200" y="137950"/>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5"/>
          <p:cNvSpPr txBox="1"/>
          <p:nvPr/>
        </p:nvSpPr>
        <p:spPr>
          <a:xfrm>
            <a:off x="2449650" y="611475"/>
            <a:ext cx="4485600" cy="82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t-BR" sz="2400">
                <a:solidFill>
                  <a:schemeClr val="dk1"/>
                </a:solidFill>
                <a:latin typeface="Roboto Black"/>
                <a:ea typeface="Roboto Black"/>
                <a:cs typeface="Roboto Black"/>
                <a:sym typeface="Roboto Black"/>
              </a:rPr>
              <a:t>APRESENTAÇÃO</a:t>
            </a:r>
            <a:endParaRPr sz="2400">
              <a:latin typeface="Roboto Black"/>
              <a:ea typeface="Roboto Black"/>
              <a:cs typeface="Roboto Black"/>
              <a:sym typeface="Roboto Black"/>
            </a:endParaRPr>
          </a:p>
        </p:txBody>
      </p:sp>
      <p:pic>
        <p:nvPicPr>
          <p:cNvPr id="72" name="Google Shape;72;p15"/>
          <p:cNvPicPr preferRelativeResize="0"/>
          <p:nvPr/>
        </p:nvPicPr>
        <p:blipFill>
          <a:blip r:embed="rId4">
            <a:alphaModFix/>
          </a:blip>
          <a:stretch>
            <a:fillRect/>
          </a:stretch>
        </p:blipFill>
        <p:spPr>
          <a:xfrm>
            <a:off x="3164320" y="1532100"/>
            <a:ext cx="2758176" cy="3003350"/>
          </a:xfrm>
          <a:prstGeom prst="rect">
            <a:avLst/>
          </a:prstGeom>
          <a:noFill/>
          <a:ln>
            <a:noFill/>
          </a:ln>
        </p:spPr>
      </p:pic>
      <p:sp>
        <p:nvSpPr>
          <p:cNvPr id="73" name="Google Shape;73;p15"/>
          <p:cNvSpPr txBox="1"/>
          <p:nvPr/>
        </p:nvSpPr>
        <p:spPr>
          <a:xfrm>
            <a:off x="1680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Kasto80.</a:t>
            </a:r>
            <a:r>
              <a:rPr lang="pt-BR" sz="1000">
                <a:latin typeface="Roboto Thin"/>
                <a:ea typeface="Roboto Thin"/>
                <a:cs typeface="Roboto Thin"/>
                <a:sym typeface="Roboto Thin"/>
              </a:rPr>
              <a:t> </a:t>
            </a:r>
            <a:endParaRPr sz="1000">
              <a:latin typeface="Roboto Thin"/>
              <a:ea typeface="Roboto Thin"/>
              <a:cs typeface="Roboto Thin"/>
              <a:sym typeface="Roboto Thin"/>
            </a:endParaRPr>
          </a:p>
        </p:txBody>
      </p:sp>
      <p:sp>
        <p:nvSpPr>
          <p:cNvPr id="74" name="Google Shape;74;p15"/>
          <p:cNvSpPr txBox="1"/>
          <p:nvPr/>
        </p:nvSpPr>
        <p:spPr>
          <a:xfrm>
            <a:off x="4073125" y="4461500"/>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G</a:t>
            </a:r>
            <a:r>
              <a:rPr lang="pt-BR" sz="1000">
                <a:latin typeface="Roboto Thin"/>
                <a:ea typeface="Roboto Thin"/>
                <a:cs typeface="Roboto Thin"/>
                <a:sym typeface="Roboto Thin"/>
              </a:rPr>
              <a:t>ratispng.com</a:t>
            </a:r>
            <a:endParaRPr sz="1000">
              <a:latin typeface="Roboto Thin"/>
              <a:ea typeface="Roboto Thin"/>
              <a:cs typeface="Roboto Thin"/>
              <a:sym typeface="Roboto Thin"/>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571" name="Shape 571"/>
        <p:cNvGrpSpPr/>
        <p:nvPr/>
      </p:nvGrpSpPr>
      <p:grpSpPr>
        <a:xfrm>
          <a:off x="0" y="0"/>
          <a:ext cx="0" cy="0"/>
          <a:chOff x="0" y="0"/>
          <a:chExt cx="0" cy="0"/>
        </a:xfrm>
      </p:grpSpPr>
      <p:sp>
        <p:nvSpPr>
          <p:cNvPr id="572" name="Google Shape;572;p42"/>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42"/>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42"/>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42"/>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576" name="Google Shape;576;p42"/>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577" name="Google Shape;577;p42"/>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578" name="Google Shape;578;p42"/>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42"/>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42"/>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42"/>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42"/>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42"/>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84" name="Google Shape;584;p42"/>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85" name="Google Shape;585;p42"/>
          <p:cNvCxnSpPr>
            <a:stCxn id="579" idx="4"/>
            <a:endCxn id="583"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586" name="Google Shape;586;p42"/>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587" name="Google Shape;587;p42"/>
          <p:cNvCxnSpPr>
            <a:stCxn id="581" idx="1"/>
            <a:endCxn id="583"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588" name="Google Shape;588;p42"/>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589" name="Google Shape;589;p42"/>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590" name="Google Shape;590;p42"/>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591" name="Google Shape;591;p42"/>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592" name="Google Shape;592;p42"/>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593" name="Google Shape;593;p42"/>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594" name="Google Shape;594;p42"/>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595" name="Google Shape;595;p42"/>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42"/>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42"/>
          <p:cNvSpPr/>
          <p:nvPr/>
        </p:nvSpPr>
        <p:spPr>
          <a:xfrm>
            <a:off x="2221225" y="0"/>
            <a:ext cx="5148300" cy="5143500"/>
          </a:xfrm>
          <a:prstGeom prst="ellipse">
            <a:avLst/>
          </a:prstGeom>
          <a:solidFill>
            <a:srgbClr val="63ADF1">
              <a:alpha val="7240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42"/>
          <p:cNvSpPr txBox="1"/>
          <p:nvPr/>
        </p:nvSpPr>
        <p:spPr>
          <a:xfrm>
            <a:off x="2463175" y="365322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599" name="Google Shape;599;p42"/>
          <p:cNvSpPr txBox="1"/>
          <p:nvPr/>
        </p:nvSpPr>
        <p:spPr>
          <a:xfrm>
            <a:off x="35573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Definindo os parâmetros</a:t>
            </a:r>
            <a:endParaRPr b="1" sz="1600">
              <a:solidFill>
                <a:schemeClr val="dk1"/>
              </a:solidFill>
              <a:latin typeface="Roboto"/>
              <a:ea typeface="Roboto"/>
              <a:cs typeface="Roboto"/>
              <a:sym typeface="Roboto"/>
            </a:endParaRPr>
          </a:p>
        </p:txBody>
      </p:sp>
      <p:cxnSp>
        <p:nvCxnSpPr>
          <p:cNvPr id="600" name="Google Shape;600;p42"/>
          <p:cNvCxnSpPr/>
          <p:nvPr/>
        </p:nvCxnSpPr>
        <p:spPr>
          <a:xfrm>
            <a:off x="33889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601" name="Google Shape;601;p42"/>
          <p:cNvPicPr preferRelativeResize="0"/>
          <p:nvPr/>
        </p:nvPicPr>
        <p:blipFill rotWithShape="1">
          <a:blip r:embed="rId4">
            <a:alphaModFix/>
          </a:blip>
          <a:srcRect b="5395" l="0" r="0" t="10294"/>
          <a:stretch/>
        </p:blipFill>
        <p:spPr>
          <a:xfrm>
            <a:off x="2504525" y="1534162"/>
            <a:ext cx="4547576" cy="2154300"/>
          </a:xfrm>
          <a:prstGeom prst="rect">
            <a:avLst/>
          </a:prstGeom>
          <a:noFill/>
          <a:ln>
            <a:noFill/>
          </a:ln>
          <a:effectLst>
            <a:outerShdw blurRad="57150" rotWithShape="0" algn="bl" dir="7260000" dist="38100">
              <a:srgbClr val="000000">
                <a:alpha val="50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605" name="Shape 605"/>
        <p:cNvGrpSpPr/>
        <p:nvPr/>
      </p:nvGrpSpPr>
      <p:grpSpPr>
        <a:xfrm>
          <a:off x="0" y="0"/>
          <a:ext cx="0" cy="0"/>
          <a:chOff x="0" y="0"/>
          <a:chExt cx="0" cy="0"/>
        </a:xfrm>
      </p:grpSpPr>
      <p:sp>
        <p:nvSpPr>
          <p:cNvPr id="606" name="Google Shape;606;p43"/>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43"/>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43"/>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43"/>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610" name="Google Shape;610;p43"/>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611" name="Google Shape;611;p43"/>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612" name="Google Shape;612;p43"/>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43"/>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43"/>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43"/>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43"/>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43"/>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8" name="Google Shape;618;p43"/>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19" name="Google Shape;619;p43"/>
          <p:cNvCxnSpPr>
            <a:stCxn id="613" idx="4"/>
            <a:endCxn id="617"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620" name="Google Shape;620;p43"/>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21" name="Google Shape;621;p43"/>
          <p:cNvCxnSpPr>
            <a:stCxn id="615" idx="1"/>
            <a:endCxn id="617"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622" name="Google Shape;622;p43"/>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623" name="Google Shape;623;p43"/>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624" name="Google Shape;624;p43"/>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625" name="Google Shape;625;p43"/>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626" name="Google Shape;626;p43"/>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627" name="Google Shape;627;p43"/>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628" name="Google Shape;628;p43"/>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629" name="Google Shape;629;p43"/>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43"/>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43"/>
          <p:cNvSpPr/>
          <p:nvPr/>
        </p:nvSpPr>
        <p:spPr>
          <a:xfrm>
            <a:off x="2221225" y="0"/>
            <a:ext cx="5148300" cy="5143500"/>
          </a:xfrm>
          <a:prstGeom prst="ellipse">
            <a:avLst/>
          </a:prstGeom>
          <a:solidFill>
            <a:srgbClr val="63ADF1">
              <a:alpha val="7240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43"/>
          <p:cNvSpPr txBox="1"/>
          <p:nvPr/>
        </p:nvSpPr>
        <p:spPr>
          <a:xfrm>
            <a:off x="2463175" y="365322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633" name="Google Shape;633;p43"/>
          <p:cNvSpPr txBox="1"/>
          <p:nvPr/>
        </p:nvSpPr>
        <p:spPr>
          <a:xfrm>
            <a:off x="35573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Definindo os parâmetros</a:t>
            </a:r>
            <a:endParaRPr b="1" sz="1600">
              <a:solidFill>
                <a:schemeClr val="dk1"/>
              </a:solidFill>
              <a:latin typeface="Roboto"/>
              <a:ea typeface="Roboto"/>
              <a:cs typeface="Roboto"/>
              <a:sym typeface="Roboto"/>
            </a:endParaRPr>
          </a:p>
        </p:txBody>
      </p:sp>
      <p:cxnSp>
        <p:nvCxnSpPr>
          <p:cNvPr id="634" name="Google Shape;634;p43"/>
          <p:cNvCxnSpPr/>
          <p:nvPr/>
        </p:nvCxnSpPr>
        <p:spPr>
          <a:xfrm>
            <a:off x="33889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635" name="Google Shape;635;p43"/>
          <p:cNvPicPr preferRelativeResize="0"/>
          <p:nvPr/>
        </p:nvPicPr>
        <p:blipFill rotWithShape="1">
          <a:blip r:embed="rId4">
            <a:alphaModFix/>
          </a:blip>
          <a:srcRect b="5751" l="0" r="685" t="10277"/>
          <a:stretch/>
        </p:blipFill>
        <p:spPr>
          <a:xfrm>
            <a:off x="2510098" y="1551525"/>
            <a:ext cx="4536426" cy="2154299"/>
          </a:xfrm>
          <a:prstGeom prst="rect">
            <a:avLst/>
          </a:prstGeom>
          <a:noFill/>
          <a:ln>
            <a:noFill/>
          </a:ln>
          <a:effectLst>
            <a:outerShdw blurRad="57150" rotWithShape="0" algn="bl" dir="7200000" dist="38100">
              <a:srgbClr val="000000">
                <a:alpha val="50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639" name="Shape 639"/>
        <p:cNvGrpSpPr/>
        <p:nvPr/>
      </p:nvGrpSpPr>
      <p:grpSpPr>
        <a:xfrm>
          <a:off x="0" y="0"/>
          <a:ext cx="0" cy="0"/>
          <a:chOff x="0" y="0"/>
          <a:chExt cx="0" cy="0"/>
        </a:xfrm>
      </p:grpSpPr>
      <p:sp>
        <p:nvSpPr>
          <p:cNvPr id="640" name="Google Shape;640;p44"/>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44"/>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44"/>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44"/>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644" name="Google Shape;644;p44"/>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645" name="Google Shape;645;p44"/>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646" name="Google Shape;646;p44"/>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44"/>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44"/>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44"/>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44"/>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44"/>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52" name="Google Shape;652;p44"/>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53" name="Google Shape;653;p44"/>
          <p:cNvCxnSpPr>
            <a:stCxn id="647" idx="4"/>
            <a:endCxn id="651"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654" name="Google Shape;654;p44"/>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55" name="Google Shape;655;p44"/>
          <p:cNvCxnSpPr>
            <a:stCxn id="649" idx="1"/>
            <a:endCxn id="651"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656" name="Google Shape;656;p44"/>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657" name="Google Shape;657;p44"/>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658" name="Google Shape;658;p44"/>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659" name="Google Shape;659;p44"/>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660" name="Google Shape;660;p44"/>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661" name="Google Shape;661;p44"/>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662" name="Google Shape;662;p44"/>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663" name="Google Shape;663;p44"/>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44"/>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44"/>
          <p:cNvSpPr/>
          <p:nvPr/>
        </p:nvSpPr>
        <p:spPr>
          <a:xfrm>
            <a:off x="2221225" y="0"/>
            <a:ext cx="5148300" cy="5143500"/>
          </a:xfrm>
          <a:prstGeom prst="ellipse">
            <a:avLst/>
          </a:prstGeom>
          <a:solidFill>
            <a:srgbClr val="63ADF1">
              <a:alpha val="7240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44"/>
          <p:cNvSpPr txBox="1"/>
          <p:nvPr/>
        </p:nvSpPr>
        <p:spPr>
          <a:xfrm>
            <a:off x="2463175" y="365322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667" name="Google Shape;667;p44"/>
          <p:cNvSpPr txBox="1"/>
          <p:nvPr/>
        </p:nvSpPr>
        <p:spPr>
          <a:xfrm>
            <a:off x="35573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Definindo os parâmetros</a:t>
            </a:r>
            <a:endParaRPr b="1" sz="1600">
              <a:solidFill>
                <a:schemeClr val="dk1"/>
              </a:solidFill>
              <a:latin typeface="Roboto"/>
              <a:ea typeface="Roboto"/>
              <a:cs typeface="Roboto"/>
              <a:sym typeface="Roboto"/>
            </a:endParaRPr>
          </a:p>
        </p:txBody>
      </p:sp>
      <p:cxnSp>
        <p:nvCxnSpPr>
          <p:cNvPr id="668" name="Google Shape;668;p44"/>
          <p:cNvCxnSpPr/>
          <p:nvPr/>
        </p:nvCxnSpPr>
        <p:spPr>
          <a:xfrm>
            <a:off x="33889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669" name="Google Shape;669;p44"/>
          <p:cNvPicPr preferRelativeResize="0"/>
          <p:nvPr/>
        </p:nvPicPr>
        <p:blipFill rotWithShape="1">
          <a:blip r:embed="rId4">
            <a:alphaModFix/>
          </a:blip>
          <a:srcRect b="5890" l="0" r="507" t="10075"/>
          <a:stretch/>
        </p:blipFill>
        <p:spPr>
          <a:xfrm>
            <a:off x="2507725" y="1534138"/>
            <a:ext cx="4541178" cy="2154299"/>
          </a:xfrm>
          <a:prstGeom prst="rect">
            <a:avLst/>
          </a:prstGeom>
          <a:noFill/>
          <a:ln>
            <a:noFill/>
          </a:ln>
          <a:effectLst>
            <a:outerShdw blurRad="57150" rotWithShape="0" algn="bl" dir="7260000" dist="38100">
              <a:srgbClr val="000000">
                <a:alpha val="50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673" name="Shape 673"/>
        <p:cNvGrpSpPr/>
        <p:nvPr/>
      </p:nvGrpSpPr>
      <p:grpSpPr>
        <a:xfrm>
          <a:off x="0" y="0"/>
          <a:ext cx="0" cy="0"/>
          <a:chOff x="0" y="0"/>
          <a:chExt cx="0" cy="0"/>
        </a:xfrm>
      </p:grpSpPr>
      <p:sp>
        <p:nvSpPr>
          <p:cNvPr id="674" name="Google Shape;674;p45"/>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45"/>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p45"/>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45"/>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678" name="Google Shape;678;p45"/>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679" name="Google Shape;679;p45"/>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680" name="Google Shape;680;p45"/>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45"/>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45"/>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45"/>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45"/>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45"/>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86" name="Google Shape;686;p45"/>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87" name="Google Shape;687;p45"/>
          <p:cNvCxnSpPr>
            <a:stCxn id="681" idx="4"/>
            <a:endCxn id="685"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688" name="Google Shape;688;p45"/>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689" name="Google Shape;689;p45"/>
          <p:cNvCxnSpPr>
            <a:stCxn id="683" idx="1"/>
            <a:endCxn id="685"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690" name="Google Shape;690;p45"/>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691" name="Google Shape;691;p45"/>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692" name="Google Shape;692;p45"/>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693" name="Google Shape;693;p45"/>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694" name="Google Shape;694;p45"/>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695" name="Google Shape;695;p45"/>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696" name="Google Shape;696;p45"/>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697" name="Google Shape;697;p45"/>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45"/>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45"/>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45"/>
          <p:cNvSpPr txBox="1"/>
          <p:nvPr/>
        </p:nvSpPr>
        <p:spPr>
          <a:xfrm>
            <a:off x="2913600" y="410067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701" name="Google Shape;701;p45"/>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Dados informativos</a:t>
            </a:r>
            <a:endParaRPr b="1" sz="1600">
              <a:solidFill>
                <a:schemeClr val="dk1"/>
              </a:solidFill>
              <a:latin typeface="Roboto"/>
              <a:ea typeface="Roboto"/>
              <a:cs typeface="Roboto"/>
              <a:sym typeface="Roboto"/>
            </a:endParaRPr>
          </a:p>
        </p:txBody>
      </p:sp>
      <p:cxnSp>
        <p:nvCxnSpPr>
          <p:cNvPr id="702" name="Google Shape;702;p45"/>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703" name="Google Shape;703;p45"/>
          <p:cNvPicPr preferRelativeResize="0"/>
          <p:nvPr/>
        </p:nvPicPr>
        <p:blipFill rotWithShape="1">
          <a:blip r:embed="rId4">
            <a:alphaModFix/>
          </a:blip>
          <a:srcRect b="10974" l="22983" r="33536" t="36991"/>
          <a:stretch/>
        </p:blipFill>
        <p:spPr>
          <a:xfrm>
            <a:off x="2807675" y="1461825"/>
            <a:ext cx="3980401" cy="2678018"/>
          </a:xfrm>
          <a:prstGeom prst="rect">
            <a:avLst/>
          </a:prstGeom>
          <a:noFill/>
          <a:ln>
            <a:noFill/>
          </a:ln>
          <a:effectLst>
            <a:outerShdw blurRad="57150" rotWithShape="0" algn="bl" dir="7260000" dist="38100">
              <a:srgbClr val="000000">
                <a:alpha val="50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707" name="Shape 707"/>
        <p:cNvGrpSpPr/>
        <p:nvPr/>
      </p:nvGrpSpPr>
      <p:grpSpPr>
        <a:xfrm>
          <a:off x="0" y="0"/>
          <a:ext cx="0" cy="0"/>
          <a:chOff x="0" y="0"/>
          <a:chExt cx="0" cy="0"/>
        </a:xfrm>
      </p:grpSpPr>
      <p:sp>
        <p:nvSpPr>
          <p:cNvPr id="708" name="Google Shape;708;p46"/>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46"/>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46"/>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46"/>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712" name="Google Shape;712;p46"/>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713" name="Google Shape;713;p46"/>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714" name="Google Shape;714;p46"/>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46"/>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46"/>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46"/>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46"/>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46"/>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20" name="Google Shape;720;p46"/>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21" name="Google Shape;721;p46"/>
          <p:cNvCxnSpPr>
            <a:stCxn id="715" idx="4"/>
            <a:endCxn id="719"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722" name="Google Shape;722;p46"/>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23" name="Google Shape;723;p46"/>
          <p:cNvCxnSpPr>
            <a:stCxn id="717" idx="1"/>
            <a:endCxn id="719"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724" name="Google Shape;724;p46"/>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725" name="Google Shape;725;p46"/>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726" name="Google Shape;726;p46"/>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727" name="Google Shape;727;p46"/>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728" name="Google Shape;728;p46"/>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729" name="Google Shape;729;p46"/>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730" name="Google Shape;730;p46"/>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731" name="Google Shape;731;p46"/>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2" name="Google Shape;732;p46"/>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46"/>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46"/>
          <p:cNvSpPr txBox="1"/>
          <p:nvPr/>
        </p:nvSpPr>
        <p:spPr>
          <a:xfrm>
            <a:off x="2380200" y="341487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735" name="Google Shape;735;p46"/>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Dados informativos</a:t>
            </a:r>
            <a:endParaRPr b="1" sz="1600">
              <a:solidFill>
                <a:schemeClr val="dk1"/>
              </a:solidFill>
              <a:latin typeface="Roboto"/>
              <a:ea typeface="Roboto"/>
              <a:cs typeface="Roboto"/>
              <a:sym typeface="Roboto"/>
            </a:endParaRPr>
          </a:p>
        </p:txBody>
      </p:sp>
      <p:cxnSp>
        <p:nvCxnSpPr>
          <p:cNvPr id="736" name="Google Shape;736;p46"/>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737" name="Google Shape;737;p46"/>
          <p:cNvPicPr preferRelativeResize="0"/>
          <p:nvPr/>
        </p:nvPicPr>
        <p:blipFill rotWithShape="1">
          <a:blip r:embed="rId4">
            <a:alphaModFix/>
          </a:blip>
          <a:srcRect b="22736" l="13342" r="28769" t="37811"/>
          <a:stretch/>
        </p:blipFill>
        <p:spPr>
          <a:xfrm>
            <a:off x="2429125" y="1652338"/>
            <a:ext cx="4698350" cy="180024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741" name="Shape 741"/>
        <p:cNvGrpSpPr/>
        <p:nvPr/>
      </p:nvGrpSpPr>
      <p:grpSpPr>
        <a:xfrm>
          <a:off x="0" y="0"/>
          <a:ext cx="0" cy="0"/>
          <a:chOff x="0" y="0"/>
          <a:chExt cx="0" cy="0"/>
        </a:xfrm>
      </p:grpSpPr>
      <p:sp>
        <p:nvSpPr>
          <p:cNvPr id="742" name="Google Shape;742;p47"/>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47"/>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47"/>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47"/>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746" name="Google Shape;746;p47"/>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747" name="Google Shape;747;p47"/>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748" name="Google Shape;748;p47"/>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47"/>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47"/>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47"/>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47"/>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47"/>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54" name="Google Shape;754;p47"/>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55" name="Google Shape;755;p47"/>
          <p:cNvCxnSpPr>
            <a:stCxn id="749" idx="4"/>
            <a:endCxn id="753"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756" name="Google Shape;756;p47"/>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57" name="Google Shape;757;p47"/>
          <p:cNvCxnSpPr>
            <a:stCxn id="751" idx="1"/>
            <a:endCxn id="753"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758" name="Google Shape;758;p47"/>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759" name="Google Shape;759;p47"/>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760" name="Google Shape;760;p47"/>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761" name="Google Shape;761;p47"/>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762" name="Google Shape;762;p47"/>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763" name="Google Shape;763;p47"/>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764" name="Google Shape;764;p47"/>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765" name="Google Shape;765;p47"/>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47"/>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47"/>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47"/>
          <p:cNvSpPr txBox="1"/>
          <p:nvPr/>
        </p:nvSpPr>
        <p:spPr>
          <a:xfrm>
            <a:off x="2854250" y="3785500"/>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769" name="Google Shape;769;p47"/>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770" name="Google Shape;770;p47"/>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771" name="Google Shape;771;p47"/>
          <p:cNvPicPr preferRelativeResize="0"/>
          <p:nvPr/>
        </p:nvPicPr>
        <p:blipFill rotWithShape="1">
          <a:blip r:embed="rId4">
            <a:alphaModFix/>
          </a:blip>
          <a:srcRect b="26494" l="53027" r="14519" t="45153"/>
          <a:stretch/>
        </p:blipFill>
        <p:spPr>
          <a:xfrm>
            <a:off x="2921638" y="1831426"/>
            <a:ext cx="3867399" cy="18995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775" name="Shape 775"/>
        <p:cNvGrpSpPr/>
        <p:nvPr/>
      </p:nvGrpSpPr>
      <p:grpSpPr>
        <a:xfrm>
          <a:off x="0" y="0"/>
          <a:ext cx="0" cy="0"/>
          <a:chOff x="0" y="0"/>
          <a:chExt cx="0" cy="0"/>
        </a:xfrm>
      </p:grpSpPr>
      <p:sp>
        <p:nvSpPr>
          <p:cNvPr id="776" name="Google Shape;776;p4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4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8" name="Google Shape;778;p48"/>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9" name="Google Shape;779;p4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780" name="Google Shape;780;p48"/>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781" name="Google Shape;781;p48"/>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782" name="Google Shape;782;p48"/>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48"/>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48"/>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48"/>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48"/>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48"/>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88" name="Google Shape;788;p48"/>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89" name="Google Shape;789;p48"/>
          <p:cNvCxnSpPr>
            <a:stCxn id="783" idx="4"/>
            <a:endCxn id="787"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790" name="Google Shape;790;p48"/>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791" name="Google Shape;791;p48"/>
          <p:cNvCxnSpPr>
            <a:stCxn id="785" idx="1"/>
            <a:endCxn id="787"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792" name="Google Shape;792;p48"/>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793" name="Google Shape;793;p48"/>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794" name="Google Shape;794;p48"/>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795" name="Google Shape;795;p48"/>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796" name="Google Shape;796;p48"/>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797" name="Google Shape;797;p48"/>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798" name="Google Shape;798;p48"/>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799" name="Google Shape;799;p48"/>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48"/>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48"/>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48"/>
          <p:cNvSpPr txBox="1"/>
          <p:nvPr/>
        </p:nvSpPr>
        <p:spPr>
          <a:xfrm>
            <a:off x="2701850" y="3785500"/>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803" name="Google Shape;803;p48"/>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804" name="Google Shape;804;p48"/>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805" name="Google Shape;805;p48"/>
          <p:cNvPicPr preferRelativeResize="0"/>
          <p:nvPr/>
        </p:nvPicPr>
        <p:blipFill rotWithShape="1">
          <a:blip r:embed="rId4">
            <a:alphaModFix/>
          </a:blip>
          <a:srcRect b="22944" l="36783" r="14618" t="37153"/>
          <a:stretch/>
        </p:blipFill>
        <p:spPr>
          <a:xfrm>
            <a:off x="2556413" y="1697325"/>
            <a:ext cx="4443799" cy="205145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809" name="Shape 809"/>
        <p:cNvGrpSpPr/>
        <p:nvPr/>
      </p:nvGrpSpPr>
      <p:grpSpPr>
        <a:xfrm>
          <a:off x="0" y="0"/>
          <a:ext cx="0" cy="0"/>
          <a:chOff x="0" y="0"/>
          <a:chExt cx="0" cy="0"/>
        </a:xfrm>
      </p:grpSpPr>
      <p:sp>
        <p:nvSpPr>
          <p:cNvPr id="810" name="Google Shape;810;p49"/>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49"/>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49"/>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49"/>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814" name="Google Shape;814;p49"/>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815" name="Google Shape;815;p49"/>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816" name="Google Shape;816;p49"/>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49"/>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49"/>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49"/>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49"/>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49"/>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22" name="Google Shape;822;p49"/>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23" name="Google Shape;823;p49"/>
          <p:cNvCxnSpPr>
            <a:stCxn id="817" idx="4"/>
            <a:endCxn id="821"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824" name="Google Shape;824;p49"/>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25" name="Google Shape;825;p49"/>
          <p:cNvCxnSpPr>
            <a:stCxn id="819" idx="1"/>
            <a:endCxn id="821"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826" name="Google Shape;826;p49"/>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827" name="Google Shape;827;p49"/>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828" name="Google Shape;828;p49"/>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829" name="Google Shape;829;p49"/>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830" name="Google Shape;830;p49"/>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831" name="Google Shape;831;p49"/>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832" name="Google Shape;832;p49"/>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833" name="Google Shape;833;p49"/>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49"/>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49"/>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49"/>
          <p:cNvSpPr txBox="1"/>
          <p:nvPr/>
        </p:nvSpPr>
        <p:spPr>
          <a:xfrm>
            <a:off x="2701850" y="3785500"/>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837" name="Google Shape;837;p49"/>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838" name="Google Shape;838;p49"/>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839" name="Google Shape;839;p49"/>
          <p:cNvPicPr preferRelativeResize="0"/>
          <p:nvPr/>
        </p:nvPicPr>
        <p:blipFill rotWithShape="1">
          <a:blip r:embed="rId4">
            <a:alphaModFix/>
          </a:blip>
          <a:srcRect b="29922" l="39508" r="35222" t="16948"/>
          <a:stretch/>
        </p:blipFill>
        <p:spPr>
          <a:xfrm rot="-5400000">
            <a:off x="3026787" y="1450879"/>
            <a:ext cx="1504472" cy="2525296"/>
          </a:xfrm>
          <a:prstGeom prst="rect">
            <a:avLst/>
          </a:prstGeom>
          <a:noFill/>
          <a:ln>
            <a:noFill/>
          </a:ln>
        </p:spPr>
      </p:pic>
      <p:pic>
        <p:nvPicPr>
          <p:cNvPr id="840" name="Google Shape;840;p49"/>
          <p:cNvPicPr preferRelativeResize="0"/>
          <p:nvPr/>
        </p:nvPicPr>
        <p:blipFill rotWithShape="1">
          <a:blip r:embed="rId5">
            <a:alphaModFix/>
          </a:blip>
          <a:srcRect b="15450" l="54270" r="15063" t="29665"/>
          <a:stretch/>
        </p:blipFill>
        <p:spPr>
          <a:xfrm>
            <a:off x="5033838" y="1656649"/>
            <a:ext cx="1985227" cy="1998451"/>
          </a:xfrm>
          <a:prstGeom prst="rect">
            <a:avLst/>
          </a:prstGeom>
          <a:noFill/>
          <a:ln>
            <a:noFill/>
          </a:ln>
        </p:spPr>
      </p:pic>
      <p:sp>
        <p:nvSpPr>
          <p:cNvPr id="841" name="Google Shape;841;p49"/>
          <p:cNvSpPr txBox="1"/>
          <p:nvPr/>
        </p:nvSpPr>
        <p:spPr>
          <a:xfrm>
            <a:off x="4987850" y="3785500"/>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pelo grupo 01</a:t>
            </a:r>
            <a:endParaRPr sz="1000">
              <a:latin typeface="Roboto Thin"/>
              <a:ea typeface="Roboto Thin"/>
              <a:cs typeface="Roboto Thin"/>
              <a:sym typeface="Roboto Thin"/>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845" name="Shape 845"/>
        <p:cNvGrpSpPr/>
        <p:nvPr/>
      </p:nvGrpSpPr>
      <p:grpSpPr>
        <a:xfrm>
          <a:off x="0" y="0"/>
          <a:ext cx="0" cy="0"/>
          <a:chOff x="0" y="0"/>
          <a:chExt cx="0" cy="0"/>
        </a:xfrm>
      </p:grpSpPr>
      <p:sp>
        <p:nvSpPr>
          <p:cNvPr id="846" name="Google Shape;846;p50"/>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50"/>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50"/>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50"/>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850" name="Google Shape;850;p50"/>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851" name="Google Shape;851;p50"/>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852" name="Google Shape;852;p50"/>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50"/>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50"/>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50"/>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50"/>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50"/>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58" name="Google Shape;858;p50"/>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59" name="Google Shape;859;p50"/>
          <p:cNvCxnSpPr>
            <a:stCxn id="853" idx="4"/>
            <a:endCxn id="857"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860" name="Google Shape;860;p50"/>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61" name="Google Shape;861;p50"/>
          <p:cNvCxnSpPr>
            <a:stCxn id="855" idx="1"/>
            <a:endCxn id="857"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862" name="Google Shape;862;p50"/>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863" name="Google Shape;863;p50"/>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864" name="Google Shape;864;p50"/>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865" name="Google Shape;865;p50"/>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866" name="Google Shape;866;p50"/>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867" name="Google Shape;867;p50"/>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868" name="Google Shape;868;p50"/>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869" name="Google Shape;869;p50"/>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0" name="Google Shape;870;p50"/>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50"/>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50"/>
          <p:cNvSpPr txBox="1"/>
          <p:nvPr/>
        </p:nvSpPr>
        <p:spPr>
          <a:xfrm>
            <a:off x="3082850" y="3785500"/>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873" name="Google Shape;873;p50"/>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874" name="Google Shape;874;p50"/>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875" name="Google Shape;875;p50"/>
          <p:cNvPicPr preferRelativeResize="0"/>
          <p:nvPr/>
        </p:nvPicPr>
        <p:blipFill rotWithShape="1">
          <a:blip r:embed="rId4">
            <a:alphaModFix/>
          </a:blip>
          <a:srcRect b="53829" l="22382" r="66152" t="0"/>
          <a:stretch/>
        </p:blipFill>
        <p:spPr>
          <a:xfrm>
            <a:off x="2555173" y="1616675"/>
            <a:ext cx="1561450" cy="2041974"/>
          </a:xfrm>
          <a:prstGeom prst="rect">
            <a:avLst/>
          </a:prstGeom>
          <a:noFill/>
          <a:ln>
            <a:noFill/>
          </a:ln>
        </p:spPr>
      </p:pic>
      <p:pic>
        <p:nvPicPr>
          <p:cNvPr id="876" name="Google Shape;876;p50"/>
          <p:cNvPicPr preferRelativeResize="0"/>
          <p:nvPr/>
        </p:nvPicPr>
        <p:blipFill rotWithShape="1">
          <a:blip r:embed="rId4">
            <a:alphaModFix/>
          </a:blip>
          <a:srcRect b="18731" l="18554" r="59658" t="49309"/>
          <a:stretch/>
        </p:blipFill>
        <p:spPr>
          <a:xfrm>
            <a:off x="4116619" y="1998113"/>
            <a:ext cx="2967474" cy="1413499"/>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880" name="Shape 880"/>
        <p:cNvGrpSpPr/>
        <p:nvPr/>
      </p:nvGrpSpPr>
      <p:grpSpPr>
        <a:xfrm>
          <a:off x="0" y="0"/>
          <a:ext cx="0" cy="0"/>
          <a:chOff x="0" y="0"/>
          <a:chExt cx="0" cy="0"/>
        </a:xfrm>
      </p:grpSpPr>
      <p:sp>
        <p:nvSpPr>
          <p:cNvPr id="881" name="Google Shape;881;p51"/>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51"/>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51"/>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51"/>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885" name="Google Shape;885;p51"/>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886" name="Google Shape;886;p51"/>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887" name="Google Shape;887;p51"/>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51"/>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51"/>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51"/>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51"/>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51"/>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93" name="Google Shape;893;p51"/>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94" name="Google Shape;894;p51"/>
          <p:cNvCxnSpPr>
            <a:stCxn id="888" idx="4"/>
            <a:endCxn id="892"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895" name="Google Shape;895;p51"/>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896" name="Google Shape;896;p51"/>
          <p:cNvCxnSpPr>
            <a:stCxn id="890" idx="1"/>
            <a:endCxn id="892"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897" name="Google Shape;897;p51"/>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898" name="Google Shape;898;p51"/>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899" name="Google Shape;899;p51"/>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900" name="Google Shape;900;p51"/>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901" name="Google Shape;901;p51"/>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902" name="Google Shape;902;p51"/>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903" name="Google Shape;903;p51"/>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904" name="Google Shape;904;p51"/>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51"/>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51"/>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51"/>
          <p:cNvSpPr txBox="1"/>
          <p:nvPr/>
        </p:nvSpPr>
        <p:spPr>
          <a:xfrm>
            <a:off x="3082850" y="3825875"/>
            <a:ext cx="60018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908" name="Google Shape;908;p51"/>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909" name="Google Shape;909;p51"/>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910" name="Google Shape;910;p51"/>
          <p:cNvPicPr preferRelativeResize="0"/>
          <p:nvPr/>
        </p:nvPicPr>
        <p:blipFill rotWithShape="1">
          <a:blip r:embed="rId4">
            <a:alphaModFix/>
          </a:blip>
          <a:srcRect b="53829" l="45986" r="42102" t="0"/>
          <a:stretch/>
        </p:blipFill>
        <p:spPr>
          <a:xfrm>
            <a:off x="2467640" y="1643225"/>
            <a:ext cx="1622176" cy="2041950"/>
          </a:xfrm>
          <a:prstGeom prst="rect">
            <a:avLst/>
          </a:prstGeom>
          <a:noFill/>
          <a:ln>
            <a:noFill/>
          </a:ln>
        </p:spPr>
      </p:pic>
      <p:pic>
        <p:nvPicPr>
          <p:cNvPr id="911" name="Google Shape;911;p51"/>
          <p:cNvPicPr preferRelativeResize="0"/>
          <p:nvPr/>
        </p:nvPicPr>
        <p:blipFill rotWithShape="1">
          <a:blip r:embed="rId4">
            <a:alphaModFix/>
          </a:blip>
          <a:srcRect b="18731" l="41661" r="36550" t="49309"/>
          <a:stretch/>
        </p:blipFill>
        <p:spPr>
          <a:xfrm>
            <a:off x="4197581" y="1989538"/>
            <a:ext cx="2967474" cy="1413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78" name="Shape 78"/>
        <p:cNvGrpSpPr/>
        <p:nvPr/>
      </p:nvGrpSpPr>
      <p:grpSpPr>
        <a:xfrm>
          <a:off x="0" y="0"/>
          <a:ext cx="0" cy="0"/>
          <a:chOff x="0" y="0"/>
          <a:chExt cx="0" cy="0"/>
        </a:xfrm>
      </p:grpSpPr>
      <p:sp>
        <p:nvSpPr>
          <p:cNvPr id="79" name="Google Shape;79;p16"/>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6"/>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1" name="Google Shape;81;p16"/>
          <p:cNvPicPr preferRelativeResize="0"/>
          <p:nvPr/>
        </p:nvPicPr>
        <p:blipFill>
          <a:blip r:embed="rId3">
            <a:alphaModFix/>
          </a:blip>
          <a:stretch>
            <a:fillRect/>
          </a:stretch>
        </p:blipFill>
        <p:spPr>
          <a:xfrm>
            <a:off x="61047" y="639800"/>
            <a:ext cx="1651199" cy="768126"/>
          </a:xfrm>
          <a:prstGeom prst="rect">
            <a:avLst/>
          </a:prstGeom>
          <a:noFill/>
          <a:ln>
            <a:noFill/>
          </a:ln>
        </p:spPr>
      </p:pic>
      <p:pic>
        <p:nvPicPr>
          <p:cNvPr id="82" name="Google Shape;82;p16"/>
          <p:cNvPicPr preferRelativeResize="0"/>
          <p:nvPr/>
        </p:nvPicPr>
        <p:blipFill>
          <a:blip r:embed="rId4">
            <a:alphaModFix/>
          </a:blip>
          <a:stretch>
            <a:fillRect/>
          </a:stretch>
        </p:blipFill>
        <p:spPr>
          <a:xfrm>
            <a:off x="-58913" y="2056975"/>
            <a:ext cx="1738726" cy="1893301"/>
          </a:xfrm>
          <a:prstGeom prst="rect">
            <a:avLst/>
          </a:prstGeom>
          <a:noFill/>
          <a:ln>
            <a:noFill/>
          </a:ln>
        </p:spPr>
      </p:pic>
      <p:sp>
        <p:nvSpPr>
          <p:cNvPr id="83" name="Google Shape;83;p16"/>
          <p:cNvSpPr txBox="1"/>
          <p:nvPr/>
        </p:nvSpPr>
        <p:spPr>
          <a:xfrm>
            <a:off x="3437000" y="150150"/>
            <a:ext cx="3019200" cy="4314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1000"/>
              </a:spcAft>
              <a:buNone/>
            </a:pPr>
            <a:r>
              <a:rPr b="1" lang="pt-BR" sz="1800">
                <a:solidFill>
                  <a:schemeClr val="dk1"/>
                </a:solidFill>
                <a:latin typeface="Roboto"/>
                <a:ea typeface="Roboto"/>
                <a:cs typeface="Roboto"/>
                <a:sym typeface="Roboto"/>
              </a:rPr>
              <a:t>SUMÁRIO</a:t>
            </a:r>
            <a:endParaRPr b="1" sz="1800">
              <a:latin typeface="Roboto"/>
              <a:ea typeface="Roboto"/>
              <a:cs typeface="Roboto"/>
              <a:sym typeface="Roboto"/>
            </a:endParaRPr>
          </a:p>
        </p:txBody>
      </p:sp>
      <p:sp>
        <p:nvSpPr>
          <p:cNvPr id="84" name="Google Shape;84;p16"/>
          <p:cNvSpPr txBox="1"/>
          <p:nvPr/>
        </p:nvSpPr>
        <p:spPr>
          <a:xfrm>
            <a:off x="3103250" y="644925"/>
            <a:ext cx="5779500" cy="579600"/>
          </a:xfrm>
          <a:prstGeom prst="rect">
            <a:avLst/>
          </a:prstGeom>
          <a:noFill/>
          <a:ln>
            <a:noFill/>
          </a:ln>
        </p:spPr>
        <p:txBody>
          <a:bodyPr anchorCtr="0" anchor="t" bIns="91425" lIns="91425" spcFirstLastPara="1" rIns="91425" wrap="square" tIns="91425">
            <a:noAutofit/>
          </a:bodyPr>
          <a:lstStyle/>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INTRODUÇÃO</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METODOLOGIA</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O QUE É ARQUITETURA PARAMÉTRICA</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COMPONENTE CURRICULAR ADOTADO</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FERRAMENTA DE DESIGN PARAMÉTRICO</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CONSIDERAÇÕES FINAIS</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REFERÊNCIAS</a:t>
            </a:r>
            <a:endParaRPr sz="1600">
              <a:solidFill>
                <a:schemeClr val="dk1"/>
              </a:solidFill>
              <a:latin typeface="Roboto Medium"/>
              <a:ea typeface="Roboto Medium"/>
              <a:cs typeface="Roboto Medium"/>
              <a:sym typeface="Roboto Medium"/>
            </a:endParaRPr>
          </a:p>
          <a:p>
            <a:pPr indent="-330200" lvl="0" marL="360000" rtl="0" algn="l">
              <a:lnSpc>
                <a:spcPct val="200000"/>
              </a:lnSpc>
              <a:spcBef>
                <a:spcPts val="0"/>
              </a:spcBef>
              <a:spcAft>
                <a:spcPts val="0"/>
              </a:spcAft>
              <a:buClr>
                <a:schemeClr val="dk1"/>
              </a:buClr>
              <a:buSzPts val="1600"/>
              <a:buFont typeface="Roboto Medium"/>
              <a:buAutoNum type="arabicPeriod"/>
            </a:pPr>
            <a:r>
              <a:rPr lang="pt-BR" sz="1600">
                <a:solidFill>
                  <a:schemeClr val="dk1"/>
                </a:solidFill>
                <a:latin typeface="Roboto Medium"/>
                <a:ea typeface="Roboto Medium"/>
                <a:cs typeface="Roboto Medium"/>
                <a:sym typeface="Roboto Medium"/>
              </a:rPr>
              <a:t>FONTE DAS IMAGENS</a:t>
            </a:r>
            <a:endParaRPr sz="1600">
              <a:solidFill>
                <a:schemeClr val="dk1"/>
              </a:solidFill>
              <a:latin typeface="Roboto Medium"/>
              <a:ea typeface="Roboto Medium"/>
              <a:cs typeface="Roboto Medium"/>
              <a:sym typeface="Roboto Medium"/>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915" name="Shape 915"/>
        <p:cNvGrpSpPr/>
        <p:nvPr/>
      </p:nvGrpSpPr>
      <p:grpSpPr>
        <a:xfrm>
          <a:off x="0" y="0"/>
          <a:ext cx="0" cy="0"/>
          <a:chOff x="0" y="0"/>
          <a:chExt cx="0" cy="0"/>
        </a:xfrm>
      </p:grpSpPr>
      <p:sp>
        <p:nvSpPr>
          <p:cNvPr id="916" name="Google Shape;916;p52"/>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52"/>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52"/>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52"/>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920" name="Google Shape;920;p52"/>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921" name="Google Shape;921;p52"/>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922" name="Google Shape;922;p52"/>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52"/>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52"/>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52"/>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52"/>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52"/>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28" name="Google Shape;928;p52"/>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929" name="Google Shape;929;p52"/>
          <p:cNvCxnSpPr>
            <a:stCxn id="923" idx="4"/>
            <a:endCxn id="927"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930" name="Google Shape;930;p52"/>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931" name="Google Shape;931;p52"/>
          <p:cNvCxnSpPr>
            <a:stCxn id="925" idx="1"/>
            <a:endCxn id="927"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932" name="Google Shape;932;p52"/>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933" name="Google Shape;933;p52"/>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934" name="Google Shape;934;p52"/>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935" name="Google Shape;935;p52"/>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936" name="Google Shape;936;p52"/>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937" name="Google Shape;937;p52"/>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938" name="Google Shape;938;p52"/>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939" name="Google Shape;939;p52"/>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52"/>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52"/>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52"/>
          <p:cNvSpPr txBox="1"/>
          <p:nvPr/>
        </p:nvSpPr>
        <p:spPr>
          <a:xfrm>
            <a:off x="3006650" y="4206875"/>
            <a:ext cx="35706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ArchDaily</a:t>
            </a:r>
            <a:endParaRPr sz="1000">
              <a:latin typeface="Roboto Thin"/>
              <a:ea typeface="Roboto Thin"/>
              <a:cs typeface="Roboto Thin"/>
              <a:sym typeface="Roboto Thin"/>
            </a:endParaRPr>
          </a:p>
        </p:txBody>
      </p:sp>
      <p:sp>
        <p:nvSpPr>
          <p:cNvPr id="943" name="Google Shape;943;p52"/>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944" name="Google Shape;944;p52"/>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945" name="Google Shape;945;p52"/>
          <p:cNvPicPr preferRelativeResize="0"/>
          <p:nvPr/>
        </p:nvPicPr>
        <p:blipFill rotWithShape="1">
          <a:blip r:embed="rId4">
            <a:alphaModFix/>
          </a:blip>
          <a:srcRect b="18107" l="29698" r="25282" t="22541"/>
          <a:stretch/>
        </p:blipFill>
        <p:spPr>
          <a:xfrm>
            <a:off x="2961551" y="1520787"/>
            <a:ext cx="3570600" cy="2647863"/>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949" name="Shape 949"/>
        <p:cNvGrpSpPr/>
        <p:nvPr/>
      </p:nvGrpSpPr>
      <p:grpSpPr>
        <a:xfrm>
          <a:off x="0" y="0"/>
          <a:ext cx="0" cy="0"/>
          <a:chOff x="0" y="0"/>
          <a:chExt cx="0" cy="0"/>
        </a:xfrm>
      </p:grpSpPr>
      <p:sp>
        <p:nvSpPr>
          <p:cNvPr id="950" name="Google Shape;950;p53"/>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53"/>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53"/>
          <p:cNvSpPr/>
          <p:nvPr/>
        </p:nvSpPr>
        <p:spPr>
          <a:xfrm>
            <a:off x="-70025" y="3567650"/>
            <a:ext cx="18693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53"/>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954" name="Google Shape;954;p53"/>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955" name="Google Shape;955;p53"/>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Funcionamento</a:t>
            </a:r>
            <a:endParaRPr b="1" sz="16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da ferramenta</a:t>
            </a:r>
            <a:endParaRPr b="1" sz="1600">
              <a:solidFill>
                <a:schemeClr val="dk1"/>
              </a:solidFill>
              <a:latin typeface="Roboto"/>
              <a:ea typeface="Roboto"/>
              <a:cs typeface="Roboto"/>
              <a:sym typeface="Roboto"/>
            </a:endParaRPr>
          </a:p>
        </p:txBody>
      </p:sp>
      <p:sp>
        <p:nvSpPr>
          <p:cNvPr id="956" name="Google Shape;956;p53"/>
          <p:cNvSpPr/>
          <p:nvPr/>
        </p:nvSpPr>
        <p:spPr>
          <a:xfrm>
            <a:off x="3437000" y="1375125"/>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53"/>
          <p:cNvSpPr/>
          <p:nvPr/>
        </p:nvSpPr>
        <p:spPr>
          <a:xfrm>
            <a:off x="5542675" y="52225"/>
            <a:ext cx="1343100" cy="1355700"/>
          </a:xfrm>
          <a:prstGeom prst="flowChartConnector">
            <a:avLst/>
          </a:prstGeom>
          <a:solidFill>
            <a:srgbClr val="FF9900">
              <a:alpha val="53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53"/>
          <p:cNvSpPr/>
          <p:nvPr/>
        </p:nvSpPr>
        <p:spPr>
          <a:xfrm>
            <a:off x="7628000" y="1375125"/>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53"/>
          <p:cNvSpPr/>
          <p:nvPr/>
        </p:nvSpPr>
        <p:spPr>
          <a:xfrm>
            <a:off x="7107575" y="3697000"/>
            <a:ext cx="1343100" cy="1355700"/>
          </a:xfrm>
          <a:prstGeom prst="flowChartConnector">
            <a:avLst/>
          </a:prstGeom>
          <a:solidFill>
            <a:srgbClr val="FFFF00">
              <a:alpha val="51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53"/>
          <p:cNvSpPr/>
          <p:nvPr/>
        </p:nvSpPr>
        <p:spPr>
          <a:xfrm>
            <a:off x="3983375" y="3697000"/>
            <a:ext cx="1343100" cy="1355700"/>
          </a:xfrm>
          <a:prstGeom prst="flowChartConnector">
            <a:avLst/>
          </a:prstGeom>
          <a:solidFill>
            <a:srgbClr val="63ADF1">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53"/>
          <p:cNvSpPr/>
          <p:nvPr/>
        </p:nvSpPr>
        <p:spPr>
          <a:xfrm>
            <a:off x="5144875" y="1776825"/>
            <a:ext cx="2138700" cy="2154300"/>
          </a:xfrm>
          <a:prstGeom prst="flowChartConnector">
            <a:avLst/>
          </a:prstGeom>
          <a:solidFill>
            <a:srgbClr val="D40A11">
              <a:alpha val="44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62" name="Google Shape;962;p53"/>
          <p:cNvCxnSpPr/>
          <p:nvPr/>
        </p:nvCxnSpPr>
        <p:spPr>
          <a:xfrm>
            <a:off x="4758208" y="22757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963" name="Google Shape;963;p53"/>
          <p:cNvCxnSpPr>
            <a:stCxn id="957" idx="4"/>
            <a:endCxn id="961" idx="0"/>
          </p:cNvCxnSpPr>
          <p:nvPr/>
        </p:nvCxnSpPr>
        <p:spPr>
          <a:xfrm>
            <a:off x="6214225" y="1407925"/>
            <a:ext cx="0" cy="369000"/>
          </a:xfrm>
          <a:prstGeom prst="straightConnector1">
            <a:avLst/>
          </a:prstGeom>
          <a:noFill/>
          <a:ln cap="flat" cmpd="sng" w="28575">
            <a:solidFill>
              <a:schemeClr val="dk2"/>
            </a:solidFill>
            <a:prstDash val="solid"/>
            <a:round/>
            <a:headEnd len="med" w="med" type="none"/>
            <a:tailEnd len="med" w="med" type="triangle"/>
          </a:ln>
        </p:spPr>
      </p:cxnSp>
      <p:cxnSp>
        <p:nvCxnSpPr>
          <p:cNvPr id="964" name="Google Shape;964;p53"/>
          <p:cNvCxnSpPr/>
          <p:nvPr/>
        </p:nvCxnSpPr>
        <p:spPr>
          <a:xfrm flipH="1">
            <a:off x="7272808" y="2351987"/>
            <a:ext cx="429900" cy="176700"/>
          </a:xfrm>
          <a:prstGeom prst="straightConnector1">
            <a:avLst/>
          </a:prstGeom>
          <a:noFill/>
          <a:ln cap="flat" cmpd="sng" w="28575">
            <a:solidFill>
              <a:schemeClr val="dk2"/>
            </a:solidFill>
            <a:prstDash val="solid"/>
            <a:round/>
            <a:headEnd len="med" w="med" type="oval"/>
            <a:tailEnd len="med" w="med" type="oval"/>
          </a:ln>
        </p:spPr>
      </p:cxnSp>
      <p:cxnSp>
        <p:nvCxnSpPr>
          <p:cNvPr id="965" name="Google Shape;965;p53"/>
          <p:cNvCxnSpPr>
            <a:stCxn id="959" idx="1"/>
            <a:endCxn id="961" idx="5"/>
          </p:cNvCxnSpPr>
          <p:nvPr/>
        </p:nvCxnSpPr>
        <p:spPr>
          <a:xfrm rot="10800000">
            <a:off x="6970367" y="3615638"/>
            <a:ext cx="333900" cy="279900"/>
          </a:xfrm>
          <a:prstGeom prst="straightConnector1">
            <a:avLst/>
          </a:prstGeom>
          <a:noFill/>
          <a:ln cap="flat" cmpd="sng" w="28575">
            <a:solidFill>
              <a:schemeClr val="dk2"/>
            </a:solidFill>
            <a:prstDash val="solid"/>
            <a:round/>
            <a:headEnd len="med" w="med" type="oval"/>
            <a:tailEnd len="med" w="med" type="oval"/>
          </a:ln>
        </p:spPr>
      </p:cxnSp>
      <p:cxnSp>
        <p:nvCxnSpPr>
          <p:cNvPr id="966" name="Google Shape;966;p53"/>
          <p:cNvCxnSpPr/>
          <p:nvPr/>
        </p:nvCxnSpPr>
        <p:spPr>
          <a:xfrm flipH="1" rot="10800000">
            <a:off x="5141567" y="3615638"/>
            <a:ext cx="333900" cy="279900"/>
          </a:xfrm>
          <a:prstGeom prst="straightConnector1">
            <a:avLst/>
          </a:prstGeom>
          <a:noFill/>
          <a:ln cap="flat" cmpd="sng" w="28575">
            <a:solidFill>
              <a:schemeClr val="dk2"/>
            </a:solidFill>
            <a:prstDash val="solid"/>
            <a:round/>
            <a:headEnd len="med" w="med" type="oval"/>
            <a:tailEnd len="med" w="med" type="oval"/>
          </a:ln>
        </p:spPr>
      </p:cxnSp>
      <p:sp>
        <p:nvSpPr>
          <p:cNvPr id="967" name="Google Shape;967;p53"/>
          <p:cNvSpPr txBox="1"/>
          <p:nvPr/>
        </p:nvSpPr>
        <p:spPr>
          <a:xfrm>
            <a:off x="5162750" y="2356050"/>
            <a:ext cx="20826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Processo de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Design </a:t>
            </a:r>
            <a:endParaRPr b="1" sz="16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sz="1600">
                <a:solidFill>
                  <a:schemeClr val="dk1"/>
                </a:solidFill>
                <a:latin typeface="Roboto"/>
                <a:ea typeface="Roboto"/>
                <a:cs typeface="Roboto"/>
                <a:sym typeface="Roboto"/>
              </a:rPr>
              <a:t>Paramétrico</a:t>
            </a:r>
            <a:endParaRPr/>
          </a:p>
        </p:txBody>
      </p:sp>
      <p:sp>
        <p:nvSpPr>
          <p:cNvPr id="968" name="Google Shape;968;p53"/>
          <p:cNvSpPr txBox="1"/>
          <p:nvPr/>
        </p:nvSpPr>
        <p:spPr>
          <a:xfrm>
            <a:off x="7473950" y="13767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Dados informativos: áreas, índices urbanísticos,</a:t>
            </a:r>
            <a:endParaRPr b="1">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 etc</a:t>
            </a:r>
            <a:endParaRPr/>
          </a:p>
        </p:txBody>
      </p:sp>
      <p:sp>
        <p:nvSpPr>
          <p:cNvPr id="969" name="Google Shape;969;p53"/>
          <p:cNvSpPr txBox="1"/>
          <p:nvPr/>
        </p:nvSpPr>
        <p:spPr>
          <a:xfrm>
            <a:off x="7062125" y="3895550"/>
            <a:ext cx="1434000" cy="716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Modelo conceitual paramétrico</a:t>
            </a:r>
            <a:endParaRPr/>
          </a:p>
        </p:txBody>
      </p:sp>
      <p:sp>
        <p:nvSpPr>
          <p:cNvPr id="970" name="Google Shape;970;p53"/>
          <p:cNvSpPr txBox="1"/>
          <p:nvPr/>
        </p:nvSpPr>
        <p:spPr>
          <a:xfrm>
            <a:off x="5248825" y="459025"/>
            <a:ext cx="19308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Condicionantes</a:t>
            </a:r>
            <a:endParaRPr b="1">
              <a:solidFill>
                <a:schemeClr val="dk1"/>
              </a:solidFill>
              <a:latin typeface="Roboto"/>
              <a:ea typeface="Roboto"/>
              <a:cs typeface="Roboto"/>
              <a:sym typeface="Roboto"/>
            </a:endParaRPr>
          </a:p>
        </p:txBody>
      </p:sp>
      <p:sp>
        <p:nvSpPr>
          <p:cNvPr id="971" name="Google Shape;971;p53"/>
          <p:cNvSpPr txBox="1"/>
          <p:nvPr/>
        </p:nvSpPr>
        <p:spPr>
          <a:xfrm>
            <a:off x="3282950" y="1605325"/>
            <a:ext cx="16512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Inserir forma: paramétrica / importada</a:t>
            </a:r>
            <a:endParaRPr/>
          </a:p>
        </p:txBody>
      </p:sp>
      <p:sp>
        <p:nvSpPr>
          <p:cNvPr id="972" name="Google Shape;972;p53"/>
          <p:cNvSpPr txBox="1"/>
          <p:nvPr/>
        </p:nvSpPr>
        <p:spPr>
          <a:xfrm>
            <a:off x="3937925" y="4038200"/>
            <a:ext cx="1434000" cy="43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pt-BR">
                <a:solidFill>
                  <a:schemeClr val="dk1"/>
                </a:solidFill>
                <a:latin typeface="Roboto"/>
                <a:ea typeface="Roboto"/>
                <a:cs typeface="Roboto"/>
                <a:sym typeface="Roboto"/>
              </a:rPr>
              <a:t>Editar parâmetros</a:t>
            </a:r>
            <a:endParaRPr/>
          </a:p>
        </p:txBody>
      </p:sp>
      <p:sp>
        <p:nvSpPr>
          <p:cNvPr id="973" name="Google Shape;973;p53"/>
          <p:cNvSpPr/>
          <p:nvPr/>
        </p:nvSpPr>
        <p:spPr>
          <a:xfrm>
            <a:off x="-12325" y="-12325"/>
            <a:ext cx="9144000" cy="5143500"/>
          </a:xfrm>
          <a:prstGeom prst="rect">
            <a:avLst/>
          </a:prstGeom>
          <a:solidFill>
            <a:srgbClr val="E8E6E6">
              <a:alpha val="552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53"/>
          <p:cNvSpPr/>
          <p:nvPr/>
        </p:nvSpPr>
        <p:spPr>
          <a:xfrm>
            <a:off x="2221225" y="0"/>
            <a:ext cx="5148300" cy="51435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53"/>
          <p:cNvSpPr/>
          <p:nvPr/>
        </p:nvSpPr>
        <p:spPr>
          <a:xfrm>
            <a:off x="2221225" y="0"/>
            <a:ext cx="5148300" cy="5143500"/>
          </a:xfrm>
          <a:prstGeom prst="ellipse">
            <a:avLst/>
          </a:prstGeom>
          <a:solidFill>
            <a:srgbClr val="FCFC9E">
              <a:alpha val="81770"/>
            </a:srgbClr>
          </a:solidFill>
          <a:ln>
            <a:noFill/>
          </a:ln>
          <a:effectLst>
            <a:outerShdw blurRad="57150" rotWithShape="0" algn="bl" dir="7620000" dist="85725">
              <a:srgbClr val="000000">
                <a:alpha val="7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53"/>
          <p:cNvSpPr txBox="1"/>
          <p:nvPr/>
        </p:nvSpPr>
        <p:spPr>
          <a:xfrm>
            <a:off x="3082850" y="4283075"/>
            <a:ext cx="35706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elaborado pela autora</a:t>
            </a:r>
            <a:endParaRPr sz="1000">
              <a:latin typeface="Roboto Thin"/>
              <a:ea typeface="Roboto Thin"/>
              <a:cs typeface="Roboto Thin"/>
              <a:sym typeface="Roboto Thin"/>
            </a:endParaRPr>
          </a:p>
        </p:txBody>
      </p:sp>
      <p:sp>
        <p:nvSpPr>
          <p:cNvPr id="977" name="Google Shape;977;p53"/>
          <p:cNvSpPr txBox="1"/>
          <p:nvPr/>
        </p:nvSpPr>
        <p:spPr>
          <a:xfrm>
            <a:off x="3709700" y="842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Modelos conceituais</a:t>
            </a:r>
            <a:endParaRPr b="1" sz="1600">
              <a:solidFill>
                <a:schemeClr val="dk1"/>
              </a:solidFill>
              <a:latin typeface="Roboto"/>
              <a:ea typeface="Roboto"/>
              <a:cs typeface="Roboto"/>
              <a:sym typeface="Roboto"/>
            </a:endParaRPr>
          </a:p>
        </p:txBody>
      </p:sp>
      <p:cxnSp>
        <p:nvCxnSpPr>
          <p:cNvPr id="978" name="Google Shape;978;p53"/>
          <p:cNvCxnSpPr/>
          <p:nvPr/>
        </p:nvCxnSpPr>
        <p:spPr>
          <a:xfrm>
            <a:off x="3312750" y="1269325"/>
            <a:ext cx="2815200" cy="4200"/>
          </a:xfrm>
          <a:prstGeom prst="straightConnector1">
            <a:avLst/>
          </a:prstGeom>
          <a:noFill/>
          <a:ln cap="flat" cmpd="sng" w="38100">
            <a:solidFill>
              <a:srgbClr val="000000"/>
            </a:solidFill>
            <a:prstDash val="solid"/>
            <a:round/>
            <a:headEnd len="med" w="med" type="none"/>
            <a:tailEnd len="med" w="med" type="none"/>
          </a:ln>
        </p:spPr>
      </p:cxnSp>
      <p:pic>
        <p:nvPicPr>
          <p:cNvPr id="979" name="Google Shape;979;p53"/>
          <p:cNvPicPr preferRelativeResize="0"/>
          <p:nvPr/>
        </p:nvPicPr>
        <p:blipFill rotWithShape="1">
          <a:blip r:embed="rId4">
            <a:alphaModFix/>
          </a:blip>
          <a:srcRect b="10936" l="39685" r="17183" t="23614"/>
          <a:stretch/>
        </p:blipFill>
        <p:spPr>
          <a:xfrm>
            <a:off x="3140387" y="1605319"/>
            <a:ext cx="3168826" cy="270493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3" name="Shape 983"/>
        <p:cNvGrpSpPr/>
        <p:nvPr/>
      </p:nvGrpSpPr>
      <p:grpSpPr>
        <a:xfrm>
          <a:off x="0" y="0"/>
          <a:ext cx="0" cy="0"/>
          <a:chOff x="0" y="0"/>
          <a:chExt cx="0" cy="0"/>
        </a:xfrm>
      </p:grpSpPr>
      <p:sp>
        <p:nvSpPr>
          <p:cNvPr id="984" name="Google Shape;984;p54"/>
          <p:cNvSpPr/>
          <p:nvPr/>
        </p:nvSpPr>
        <p:spPr>
          <a:xfrm>
            <a:off x="135600" y="137875"/>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85" name="Google Shape;985;p54"/>
          <p:cNvPicPr preferRelativeResize="0"/>
          <p:nvPr/>
        </p:nvPicPr>
        <p:blipFill rotWithShape="1">
          <a:blip r:embed="rId3">
            <a:alphaModFix amt="65000"/>
          </a:blip>
          <a:srcRect b="0" l="8799" r="4160" t="0"/>
          <a:stretch/>
        </p:blipFill>
        <p:spPr>
          <a:xfrm>
            <a:off x="135600" y="137863"/>
            <a:ext cx="8872799" cy="4867771"/>
          </a:xfrm>
          <a:prstGeom prst="rect">
            <a:avLst/>
          </a:prstGeom>
          <a:noFill/>
          <a:ln>
            <a:noFill/>
          </a:ln>
        </p:spPr>
      </p:pic>
      <p:sp>
        <p:nvSpPr>
          <p:cNvPr id="986" name="Google Shape;986;p54"/>
          <p:cNvSpPr/>
          <p:nvPr/>
        </p:nvSpPr>
        <p:spPr>
          <a:xfrm>
            <a:off x="3010200" y="137875"/>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7" name="Google Shape;987;p54"/>
          <p:cNvSpPr txBox="1"/>
          <p:nvPr/>
        </p:nvSpPr>
        <p:spPr>
          <a:xfrm>
            <a:off x="3135450" y="611475"/>
            <a:ext cx="3626400" cy="8280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chemeClr val="dk1"/>
              </a:buClr>
              <a:buSzPts val="2400"/>
              <a:buFont typeface="Roboto Black"/>
              <a:buAutoNum type="arabicPeriod" startAt="6"/>
            </a:pPr>
            <a:r>
              <a:rPr lang="pt-BR" sz="2400">
                <a:solidFill>
                  <a:schemeClr val="dk1"/>
                </a:solidFill>
                <a:latin typeface="Roboto Black"/>
                <a:ea typeface="Roboto Black"/>
                <a:cs typeface="Roboto Black"/>
                <a:sym typeface="Roboto Black"/>
              </a:rPr>
              <a:t>CONSIDERAÇÕES</a:t>
            </a:r>
            <a:r>
              <a:rPr lang="pt-BR" sz="2400">
                <a:solidFill>
                  <a:schemeClr val="dk1"/>
                </a:solidFill>
                <a:latin typeface="Roboto Black"/>
                <a:ea typeface="Roboto Black"/>
                <a:cs typeface="Roboto Black"/>
                <a:sym typeface="Roboto Black"/>
              </a:rPr>
              <a:t> </a:t>
            </a:r>
            <a:r>
              <a:rPr lang="pt-BR" sz="2400">
                <a:solidFill>
                  <a:schemeClr val="dk1"/>
                </a:solidFill>
                <a:latin typeface="Roboto Black"/>
                <a:ea typeface="Roboto Black"/>
                <a:cs typeface="Roboto Black"/>
                <a:sym typeface="Roboto Black"/>
              </a:rPr>
              <a:t>FINAIS</a:t>
            </a:r>
            <a:endParaRPr sz="2400">
              <a:solidFill>
                <a:schemeClr val="dk1"/>
              </a:solidFill>
              <a:latin typeface="Roboto Black"/>
              <a:ea typeface="Roboto Black"/>
              <a:cs typeface="Roboto Black"/>
              <a:sym typeface="Roboto Black"/>
            </a:endParaRPr>
          </a:p>
        </p:txBody>
      </p:sp>
      <p:sp>
        <p:nvSpPr>
          <p:cNvPr id="988" name="Google Shape;988;p54"/>
          <p:cNvSpPr txBox="1"/>
          <p:nvPr/>
        </p:nvSpPr>
        <p:spPr>
          <a:xfrm>
            <a:off x="2442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a:t>
            </a:r>
            <a:r>
              <a:rPr lang="pt-BR" sz="1000">
                <a:latin typeface="Roboto Thin"/>
                <a:ea typeface="Roboto Thin"/>
                <a:cs typeface="Roboto Thin"/>
                <a:sym typeface="Roboto Thin"/>
              </a:rPr>
              <a:t>: Philipp Rümmele / ArchDaily</a:t>
            </a:r>
            <a:endParaRPr sz="1000">
              <a:latin typeface="Roboto Thin"/>
              <a:ea typeface="Roboto Thin"/>
              <a:cs typeface="Roboto Thin"/>
              <a:sym typeface="Roboto Thin"/>
            </a:endParaRPr>
          </a:p>
        </p:txBody>
      </p:sp>
      <p:sp>
        <p:nvSpPr>
          <p:cNvPr id="989" name="Google Shape;989;p54"/>
          <p:cNvSpPr txBox="1"/>
          <p:nvPr/>
        </p:nvSpPr>
        <p:spPr>
          <a:xfrm>
            <a:off x="3337900" y="2293125"/>
            <a:ext cx="3555300" cy="102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4800">
                <a:latin typeface="Roboto Black"/>
                <a:ea typeface="Roboto Black"/>
                <a:cs typeface="Roboto Black"/>
                <a:sym typeface="Roboto Black"/>
              </a:rPr>
              <a:t>＼(^-^)／</a:t>
            </a:r>
            <a:endParaRPr sz="4800">
              <a:latin typeface="Roboto Black"/>
              <a:ea typeface="Roboto Black"/>
              <a:cs typeface="Roboto Black"/>
              <a:sym typeface="Roboto Black"/>
            </a:endParaRPr>
          </a:p>
          <a:p>
            <a:pPr indent="0" lvl="0" marL="0" rtl="0" algn="l">
              <a:spcBef>
                <a:spcPts val="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993" name="Shape 993"/>
        <p:cNvGrpSpPr/>
        <p:nvPr/>
      </p:nvGrpSpPr>
      <p:grpSpPr>
        <a:xfrm>
          <a:off x="0" y="0"/>
          <a:ext cx="0" cy="0"/>
          <a:chOff x="0" y="0"/>
          <a:chExt cx="0" cy="0"/>
        </a:xfrm>
      </p:grpSpPr>
      <p:sp>
        <p:nvSpPr>
          <p:cNvPr id="994" name="Google Shape;994;p55"/>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55"/>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55"/>
          <p:cNvSpPr/>
          <p:nvPr/>
        </p:nvSpPr>
        <p:spPr>
          <a:xfrm>
            <a:off x="-70025" y="4127950"/>
            <a:ext cx="1651200" cy="487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55"/>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998" name="Google Shape;998;p55"/>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999" name="Google Shape;999;p55"/>
          <p:cNvSpPr txBox="1"/>
          <p:nvPr/>
        </p:nvSpPr>
        <p:spPr>
          <a:xfrm>
            <a:off x="3437000" y="150150"/>
            <a:ext cx="5293500" cy="4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pt-BR" sz="1600">
                <a:solidFill>
                  <a:schemeClr val="dk1"/>
                </a:solidFill>
                <a:latin typeface="Roboto"/>
                <a:ea typeface="Roboto"/>
                <a:cs typeface="Roboto"/>
                <a:sym typeface="Roboto"/>
              </a:rPr>
              <a:t>Observações</a:t>
            </a:r>
            <a:endParaRPr/>
          </a:p>
        </p:txBody>
      </p:sp>
      <p:sp>
        <p:nvSpPr>
          <p:cNvPr id="1000" name="Google Shape;1000;p55"/>
          <p:cNvSpPr txBox="1"/>
          <p:nvPr/>
        </p:nvSpPr>
        <p:spPr>
          <a:xfrm>
            <a:off x="2950850" y="580225"/>
            <a:ext cx="5779500" cy="3707100"/>
          </a:xfrm>
          <a:prstGeom prst="rect">
            <a:avLst/>
          </a:prstGeom>
          <a:noFill/>
          <a:ln>
            <a:noFill/>
          </a:ln>
        </p:spPr>
        <p:txBody>
          <a:bodyPr anchorCtr="0" anchor="t" bIns="91425" lIns="91425" spcFirstLastPara="1" rIns="91425" wrap="square" tIns="91425">
            <a:noAutofit/>
          </a:bodyPr>
          <a:lstStyle/>
          <a:p>
            <a:pPr indent="-330200" lvl="0" marL="457200" rtl="0" algn="just">
              <a:lnSpc>
                <a:spcPct val="114000"/>
              </a:lnSpc>
              <a:spcBef>
                <a:spcPts val="0"/>
              </a:spcBef>
              <a:spcAft>
                <a:spcPts val="0"/>
              </a:spcAft>
              <a:buClr>
                <a:schemeClr val="dk1"/>
              </a:buClr>
              <a:buSzPts val="1600"/>
              <a:buFont typeface="Roboto"/>
              <a:buChar char="●"/>
            </a:pPr>
            <a:r>
              <a:rPr b="1" lang="pt-BR" sz="1600">
                <a:solidFill>
                  <a:schemeClr val="dk1"/>
                </a:solidFill>
                <a:latin typeface="Roboto"/>
                <a:ea typeface="Roboto"/>
                <a:cs typeface="Roboto"/>
                <a:sym typeface="Roboto"/>
              </a:rPr>
              <a:t>Adequação da ferramenta</a:t>
            </a:r>
            <a:r>
              <a:rPr lang="pt-BR" sz="1600">
                <a:solidFill>
                  <a:schemeClr val="dk1"/>
                </a:solidFill>
                <a:latin typeface="Roboto"/>
                <a:ea typeface="Roboto"/>
                <a:cs typeface="Roboto"/>
                <a:sym typeface="Roboto"/>
              </a:rPr>
              <a:t> de design paramétrico desenvolvida às atividades de projeto do componente curricular </a:t>
            </a:r>
            <a:r>
              <a:rPr b="1" lang="pt-BR" sz="1600">
                <a:solidFill>
                  <a:schemeClr val="dk1"/>
                </a:solidFill>
                <a:latin typeface="Roboto"/>
                <a:ea typeface="Roboto"/>
                <a:cs typeface="Roboto"/>
                <a:sym typeface="Roboto"/>
              </a:rPr>
              <a:t>Projeto de Arquitetura 06</a:t>
            </a:r>
            <a:endParaRPr b="1" sz="1600">
              <a:solidFill>
                <a:schemeClr val="dk1"/>
              </a:solidFill>
              <a:latin typeface="Roboto"/>
              <a:ea typeface="Roboto"/>
              <a:cs typeface="Roboto"/>
              <a:sym typeface="Roboto"/>
            </a:endParaRPr>
          </a:p>
          <a:p>
            <a:pPr indent="-330200" lvl="0" marL="457200" rtl="0" algn="l">
              <a:lnSpc>
                <a:spcPct val="114000"/>
              </a:lnSpc>
              <a:spcBef>
                <a:spcPts val="150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Importância de refletir sobre o </a:t>
            </a:r>
            <a:r>
              <a:rPr b="1" lang="pt-BR" sz="1600">
                <a:solidFill>
                  <a:schemeClr val="dk1"/>
                </a:solidFill>
                <a:latin typeface="Roboto"/>
                <a:ea typeface="Roboto"/>
                <a:cs typeface="Roboto"/>
                <a:sym typeface="Roboto"/>
              </a:rPr>
              <a:t>processo de projeto</a:t>
            </a:r>
            <a:r>
              <a:rPr lang="pt-BR" sz="1600">
                <a:solidFill>
                  <a:schemeClr val="dk1"/>
                </a:solidFill>
                <a:latin typeface="Roboto"/>
                <a:ea typeface="Roboto"/>
                <a:cs typeface="Roboto"/>
                <a:sym typeface="Roboto"/>
              </a:rPr>
              <a:t> e a </a:t>
            </a:r>
            <a:r>
              <a:rPr b="1" lang="pt-BR" sz="1600">
                <a:solidFill>
                  <a:schemeClr val="dk1"/>
                </a:solidFill>
                <a:latin typeface="Roboto"/>
                <a:ea typeface="Roboto"/>
                <a:cs typeface="Roboto"/>
                <a:sym typeface="Roboto"/>
              </a:rPr>
              <a:t>experiência do trabalho</a:t>
            </a:r>
            <a:endParaRPr b="1" sz="1600">
              <a:solidFill>
                <a:schemeClr val="dk1"/>
              </a:solidFill>
              <a:latin typeface="Roboto"/>
              <a:ea typeface="Roboto"/>
              <a:cs typeface="Roboto"/>
              <a:sym typeface="Roboto"/>
            </a:endParaRPr>
          </a:p>
          <a:p>
            <a:pPr indent="-330200" lvl="0" marL="457200" rtl="0" algn="l">
              <a:lnSpc>
                <a:spcPct val="114000"/>
              </a:lnSpc>
              <a:spcBef>
                <a:spcPts val="1500"/>
              </a:spcBef>
              <a:spcAft>
                <a:spcPts val="1500"/>
              </a:spcAft>
              <a:buClr>
                <a:schemeClr val="dk1"/>
              </a:buClr>
              <a:buSzPts val="1600"/>
              <a:buFont typeface="Roboto"/>
              <a:buChar char="●"/>
            </a:pPr>
            <a:r>
              <a:rPr lang="pt-BR" sz="1600">
                <a:solidFill>
                  <a:schemeClr val="dk1"/>
                </a:solidFill>
                <a:latin typeface="Roboto"/>
                <a:ea typeface="Roboto"/>
                <a:cs typeface="Roboto"/>
                <a:sym typeface="Roboto"/>
              </a:rPr>
              <a:t>Retomada do contexto geral quanto ao </a:t>
            </a:r>
            <a:r>
              <a:rPr b="1" lang="pt-BR" sz="1600">
                <a:solidFill>
                  <a:schemeClr val="dk1"/>
                </a:solidFill>
                <a:latin typeface="Roboto"/>
                <a:ea typeface="Roboto"/>
                <a:cs typeface="Roboto"/>
                <a:sym typeface="Roboto"/>
              </a:rPr>
              <a:t>uso de novas tecnologias no processo de concepção arquitetônica</a:t>
            </a:r>
            <a:r>
              <a:rPr lang="pt-BR" sz="1600">
                <a:solidFill>
                  <a:schemeClr val="dk1"/>
                </a:solidFill>
                <a:latin typeface="Roboto"/>
                <a:ea typeface="Roboto"/>
                <a:cs typeface="Roboto"/>
                <a:sym typeface="Roboto"/>
              </a:rPr>
              <a:t> e sugestões de trabalhos futuros</a:t>
            </a:r>
            <a:endParaRPr sz="1600">
              <a:solidFill>
                <a:schemeClr val="dk1"/>
              </a:solidFill>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4" name="Shape 1004"/>
        <p:cNvGrpSpPr/>
        <p:nvPr/>
      </p:nvGrpSpPr>
      <p:grpSpPr>
        <a:xfrm>
          <a:off x="0" y="0"/>
          <a:ext cx="0" cy="0"/>
          <a:chOff x="0" y="0"/>
          <a:chExt cx="0" cy="0"/>
        </a:xfrm>
      </p:grpSpPr>
      <p:sp>
        <p:nvSpPr>
          <p:cNvPr id="1005" name="Google Shape;1005;p56"/>
          <p:cNvSpPr/>
          <p:nvPr/>
        </p:nvSpPr>
        <p:spPr>
          <a:xfrm>
            <a:off x="0" y="-100"/>
            <a:ext cx="9144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06" name="Google Shape;1006;p56"/>
          <p:cNvPicPr preferRelativeResize="0"/>
          <p:nvPr/>
        </p:nvPicPr>
        <p:blipFill rotWithShape="1">
          <a:blip r:embed="rId3">
            <a:alphaModFix amt="68000"/>
          </a:blip>
          <a:srcRect b="3056" l="0" r="7011" t="6248"/>
          <a:stretch/>
        </p:blipFill>
        <p:spPr>
          <a:xfrm>
            <a:off x="135600" y="137866"/>
            <a:ext cx="8872800" cy="4867760"/>
          </a:xfrm>
          <a:prstGeom prst="rect">
            <a:avLst/>
          </a:prstGeom>
          <a:noFill/>
          <a:ln>
            <a:noFill/>
          </a:ln>
        </p:spPr>
      </p:pic>
      <p:sp>
        <p:nvSpPr>
          <p:cNvPr id="1007" name="Google Shape;1007;p56"/>
          <p:cNvSpPr/>
          <p:nvPr/>
        </p:nvSpPr>
        <p:spPr>
          <a:xfrm>
            <a:off x="3010200" y="137775"/>
            <a:ext cx="3364500" cy="4867800"/>
          </a:xfrm>
          <a:prstGeom prst="rect">
            <a:avLst/>
          </a:prstGeom>
          <a:solidFill>
            <a:srgbClr val="EEEEEE">
              <a:alpha val="921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56"/>
          <p:cNvSpPr txBox="1"/>
          <p:nvPr/>
        </p:nvSpPr>
        <p:spPr>
          <a:xfrm>
            <a:off x="2158225" y="2264725"/>
            <a:ext cx="4485600" cy="828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b="1" lang="pt-BR" sz="5200">
                <a:solidFill>
                  <a:schemeClr val="dk1"/>
                </a:solidFill>
                <a:latin typeface="Caveat"/>
                <a:ea typeface="Caveat"/>
                <a:cs typeface="Caveat"/>
                <a:sym typeface="Caveat"/>
              </a:rPr>
              <a:t>Obrigada!</a:t>
            </a:r>
            <a:endParaRPr b="1" sz="5200">
              <a:solidFill>
                <a:schemeClr val="dk1"/>
              </a:solidFill>
              <a:latin typeface="Caveat"/>
              <a:ea typeface="Caveat"/>
              <a:cs typeface="Caveat"/>
              <a:sym typeface="Caveat"/>
            </a:endParaRPr>
          </a:p>
        </p:txBody>
      </p:sp>
      <p:cxnSp>
        <p:nvCxnSpPr>
          <p:cNvPr id="1009" name="Google Shape;1009;p56"/>
          <p:cNvCxnSpPr/>
          <p:nvPr/>
        </p:nvCxnSpPr>
        <p:spPr>
          <a:xfrm>
            <a:off x="3293000" y="1305000"/>
            <a:ext cx="2899500" cy="14700"/>
          </a:xfrm>
          <a:prstGeom prst="straightConnector1">
            <a:avLst/>
          </a:prstGeom>
          <a:noFill/>
          <a:ln cap="flat" cmpd="sng" w="28575">
            <a:solidFill>
              <a:schemeClr val="dk2"/>
            </a:solidFill>
            <a:prstDash val="solid"/>
            <a:round/>
            <a:headEnd len="med" w="med" type="none"/>
            <a:tailEnd len="med" w="med" type="none"/>
          </a:ln>
        </p:spPr>
      </p:cxnSp>
      <p:sp>
        <p:nvSpPr>
          <p:cNvPr id="1010" name="Google Shape;1010;p56"/>
          <p:cNvSpPr txBox="1"/>
          <p:nvPr/>
        </p:nvSpPr>
        <p:spPr>
          <a:xfrm>
            <a:off x="2438250" y="411275"/>
            <a:ext cx="4048800" cy="828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b="1" lang="pt-BR" sz="2400">
                <a:solidFill>
                  <a:schemeClr val="dk1"/>
                </a:solidFill>
                <a:latin typeface="Caveat"/>
                <a:ea typeface="Caveat"/>
                <a:cs typeface="Caveat"/>
                <a:sym typeface="Caveat"/>
              </a:rPr>
              <a:t>Trabalho Final de Graduação </a:t>
            </a:r>
            <a:endParaRPr b="1" sz="2400">
              <a:solidFill>
                <a:schemeClr val="dk1"/>
              </a:solidFill>
              <a:latin typeface="Caveat"/>
              <a:ea typeface="Caveat"/>
              <a:cs typeface="Caveat"/>
              <a:sym typeface="Caveat"/>
            </a:endParaRPr>
          </a:p>
          <a:p>
            <a:pPr indent="0" lvl="0" marL="457200" rtl="0" algn="ctr">
              <a:spcBef>
                <a:spcPts val="0"/>
              </a:spcBef>
              <a:spcAft>
                <a:spcPts val="0"/>
              </a:spcAft>
              <a:buNone/>
            </a:pPr>
            <a:r>
              <a:rPr b="1" lang="pt-BR" sz="2400">
                <a:solidFill>
                  <a:schemeClr val="dk1"/>
                </a:solidFill>
                <a:latin typeface="Caveat"/>
                <a:ea typeface="Caveat"/>
                <a:cs typeface="Caveat"/>
                <a:sym typeface="Caveat"/>
              </a:rPr>
              <a:t>em Arquitetura e Urbanismo</a:t>
            </a:r>
            <a:endParaRPr b="1" sz="2400">
              <a:solidFill>
                <a:schemeClr val="dk1"/>
              </a:solidFill>
              <a:latin typeface="Caveat"/>
              <a:ea typeface="Caveat"/>
              <a:cs typeface="Caveat"/>
              <a:sym typeface="Caveat"/>
            </a:endParaRPr>
          </a:p>
        </p:txBody>
      </p:sp>
      <p:sp>
        <p:nvSpPr>
          <p:cNvPr id="1011" name="Google Shape;1011;p56"/>
          <p:cNvSpPr txBox="1"/>
          <p:nvPr/>
        </p:nvSpPr>
        <p:spPr>
          <a:xfrm>
            <a:off x="2438250" y="4449875"/>
            <a:ext cx="4048800" cy="828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b="1" lang="pt-BR" sz="2400">
                <a:solidFill>
                  <a:schemeClr val="dk1"/>
                </a:solidFill>
                <a:latin typeface="Caveat"/>
                <a:ea typeface="Caveat"/>
                <a:cs typeface="Caveat"/>
                <a:sym typeface="Caveat"/>
              </a:rPr>
              <a:t>Thamyres Lobato Reis</a:t>
            </a:r>
            <a:endParaRPr b="1" sz="2400">
              <a:solidFill>
                <a:schemeClr val="dk1"/>
              </a:solidFill>
              <a:latin typeface="Caveat"/>
              <a:ea typeface="Caveat"/>
              <a:cs typeface="Caveat"/>
              <a:sym typeface="Caveat"/>
            </a:endParaRPr>
          </a:p>
        </p:txBody>
      </p:sp>
      <p:cxnSp>
        <p:nvCxnSpPr>
          <p:cNvPr id="1012" name="Google Shape;1012;p56"/>
          <p:cNvCxnSpPr/>
          <p:nvPr/>
        </p:nvCxnSpPr>
        <p:spPr>
          <a:xfrm>
            <a:off x="3293000" y="4505400"/>
            <a:ext cx="2899500" cy="147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16" name="Shape 1016"/>
        <p:cNvGrpSpPr/>
        <p:nvPr/>
      </p:nvGrpSpPr>
      <p:grpSpPr>
        <a:xfrm>
          <a:off x="0" y="0"/>
          <a:ext cx="0" cy="0"/>
          <a:chOff x="0" y="0"/>
          <a:chExt cx="0" cy="0"/>
        </a:xfrm>
      </p:grpSpPr>
      <p:sp>
        <p:nvSpPr>
          <p:cNvPr id="1017" name="Google Shape;1017;p57"/>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57"/>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57"/>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57"/>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21" name="Google Shape;1021;p57"/>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22" name="Google Shape;1022;p57"/>
          <p:cNvSpPr txBox="1"/>
          <p:nvPr/>
        </p:nvSpPr>
        <p:spPr>
          <a:xfrm>
            <a:off x="2447900" y="41550"/>
            <a:ext cx="6531600" cy="440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ABOWARDAH, Eman Sabry; MANAL, Osama.</a:t>
            </a:r>
            <a:r>
              <a:rPr b="1" lang="pt-BR">
                <a:latin typeface="Roboto"/>
                <a:ea typeface="Roboto"/>
                <a:cs typeface="Roboto"/>
                <a:sym typeface="Roboto"/>
              </a:rPr>
              <a:t> Design Process &amp; Strategic Thinking in Architecture. </a:t>
            </a:r>
            <a:r>
              <a:rPr lang="pt-BR">
                <a:latin typeface="Roboto"/>
                <a:ea typeface="Roboto"/>
                <a:cs typeface="Roboto"/>
                <a:sym typeface="Roboto"/>
              </a:rPr>
              <a:t>Conference: Proceedings of 2016 International Conference on Architecture &amp; Civil Engineering (ICASCE 2016). Londres, Inglaterra, mar. 2016. Disponível em: https://www.researchgate.net/publication/328130631_Design_Process_Strategic_Thinking_in_Architecture. Acesso em: 19 ago.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AGKATHIDIS, Asterios. Generative Design: </a:t>
            </a:r>
            <a:r>
              <a:rPr b="1" lang="pt-BR">
                <a:latin typeface="Roboto"/>
                <a:ea typeface="Roboto"/>
                <a:cs typeface="Roboto"/>
                <a:sym typeface="Roboto"/>
              </a:rPr>
              <a:t>Form Finding Techniques in Architecture.</a:t>
            </a:r>
            <a:r>
              <a:rPr lang="pt-BR">
                <a:latin typeface="Roboto"/>
                <a:ea typeface="Roboto"/>
                <a:cs typeface="Roboto"/>
                <a:sym typeface="Roboto"/>
              </a:rPr>
              <a:t> Laurence King Publishing Ltd, 2015. Disponível em: https://www.academia.edu/8208113/Generative_Design_Form_Finding_Techniques_in_Architecture.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AKALIN, Aysu; SEZAL, Ihsan. </a:t>
            </a:r>
            <a:r>
              <a:rPr b="1" lang="pt-BR">
                <a:latin typeface="Roboto"/>
                <a:ea typeface="Roboto"/>
                <a:cs typeface="Roboto"/>
                <a:sym typeface="Roboto"/>
              </a:rPr>
              <a:t>The Importance of Conceptual and Concrete Modelling in Architectural Design Education.</a:t>
            </a:r>
            <a:r>
              <a:rPr lang="pt-BR">
                <a:latin typeface="Roboto"/>
                <a:ea typeface="Roboto"/>
                <a:cs typeface="Roboto"/>
                <a:sym typeface="Roboto"/>
              </a:rPr>
              <a:t> International Journal of Art &amp; Design Education, 20 mar. 2009. Disponível em: https://onlinelibrary.wiley.com/doi/abs/10.1111/j.1476-8070.2009.01589.x. Acesso em: 27 mar.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ARCHISOUP. </a:t>
            </a:r>
            <a:r>
              <a:rPr b="1" lang="pt-BR">
                <a:latin typeface="Roboto"/>
                <a:ea typeface="Roboto"/>
                <a:cs typeface="Roboto"/>
                <a:sym typeface="Roboto"/>
              </a:rPr>
              <a:t>Architecture Concept Models</a:t>
            </a:r>
            <a:r>
              <a:rPr lang="pt-BR">
                <a:latin typeface="Roboto"/>
                <a:ea typeface="Roboto"/>
                <a:cs typeface="Roboto"/>
                <a:sym typeface="Roboto"/>
              </a:rPr>
              <a:t>. [ S. l. ]. Disponível em: https://www.archisoup.com/architecture-concept-models. Acesso em: 27 mar. 2019. ArchDaily Brasil. Casa para a Terceira Idade / BCQ Arquitectes [Casa Para La Tercera Edad / BCQ Arquitectes] 14 Jun 2013. (Trad. Helm, Joanna) Acesso em: 25 Out 2019. &lt;https://www.archdaily.com.br/120183/casa-para-a-terceira-idade-slash-bcq-arquitectes&gt;ISSN 0719-8906</a:t>
            </a:r>
            <a:endParaRPr>
              <a:latin typeface="Roboto"/>
              <a:ea typeface="Roboto"/>
              <a:cs typeface="Roboto"/>
              <a:sym typeface="Roboto"/>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26" name="Shape 1026"/>
        <p:cNvGrpSpPr/>
        <p:nvPr/>
      </p:nvGrpSpPr>
      <p:grpSpPr>
        <a:xfrm>
          <a:off x="0" y="0"/>
          <a:ext cx="0" cy="0"/>
          <a:chOff x="0" y="0"/>
          <a:chExt cx="0" cy="0"/>
        </a:xfrm>
      </p:grpSpPr>
      <p:sp>
        <p:nvSpPr>
          <p:cNvPr id="1027" name="Google Shape;1027;p5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5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58"/>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5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31" name="Google Shape;1031;p58"/>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32" name="Google Shape;1032;p58"/>
          <p:cNvSpPr txBox="1"/>
          <p:nvPr/>
        </p:nvSpPr>
        <p:spPr>
          <a:xfrm>
            <a:off x="2447900" y="117750"/>
            <a:ext cx="6483900" cy="484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a:latin typeface="Roboto"/>
                <a:ea typeface="Roboto"/>
                <a:cs typeface="Roboto"/>
                <a:sym typeface="Roboto"/>
              </a:rPr>
              <a:t>ARCHDAILY BRASIL. </a:t>
            </a:r>
            <a:r>
              <a:rPr b="1" lang="pt-BR">
                <a:latin typeface="Roboto"/>
                <a:ea typeface="Roboto"/>
                <a:cs typeface="Roboto"/>
                <a:sym typeface="Roboto"/>
              </a:rPr>
              <a:t>Centro Psiquiátrico Friedrichshafen / Huber Staudt Architekten [Psychiatric Centre Friedrichshafen / Huber Staudt Architekten]</a:t>
            </a:r>
            <a:r>
              <a:rPr lang="pt-BR">
                <a:latin typeface="Roboto"/>
                <a:ea typeface="Roboto"/>
                <a:cs typeface="Roboto"/>
                <a:sym typeface="Roboto"/>
              </a:rPr>
              <a:t> 11 Mai 2014. (Trad. Delaqua, Victor) Acesso em: 25 Out 2019. &lt;https://www.archdaily.com.br/br/601552/centro-psiquiatrico-friedrichshafen-slash-huber-staudt-architekten&gt; ISSN 0719-8906</a:t>
            </a:r>
            <a:endParaRPr>
              <a:latin typeface="Roboto"/>
              <a:ea typeface="Roboto"/>
              <a:cs typeface="Roboto"/>
              <a:sym typeface="Roboto"/>
            </a:endParaRPr>
          </a:p>
          <a:p>
            <a:pPr indent="0" lvl="0" marL="0" rtl="0" algn="l">
              <a:spcBef>
                <a:spcPts val="1000"/>
              </a:spcBef>
              <a:spcAft>
                <a:spcPts val="0"/>
              </a:spcAft>
              <a:buClr>
                <a:schemeClr val="dk1"/>
              </a:buClr>
              <a:buSzPts val="1100"/>
              <a:buFont typeface="Arial"/>
              <a:buNone/>
            </a:pPr>
            <a:r>
              <a:rPr lang="pt-BR">
                <a:latin typeface="Roboto"/>
                <a:ea typeface="Roboto"/>
                <a:cs typeface="Roboto"/>
                <a:sym typeface="Roboto"/>
              </a:rPr>
              <a:t>ARCHDAILY BRASIL. </a:t>
            </a:r>
            <a:r>
              <a:rPr b="1" lang="pt-BR">
                <a:latin typeface="Roboto"/>
                <a:ea typeface="Roboto"/>
                <a:cs typeface="Roboto"/>
                <a:sym typeface="Roboto"/>
              </a:rPr>
              <a:t>Clínica de repouso / Dominique Coulon &amp; associés [92-Bed Nursing Home / Dominique Coulon &amp; associés]</a:t>
            </a:r>
            <a:r>
              <a:rPr lang="pt-BR">
                <a:latin typeface="Roboto"/>
                <a:ea typeface="Roboto"/>
                <a:cs typeface="Roboto"/>
                <a:sym typeface="Roboto"/>
              </a:rPr>
              <a:t> 18 Abr 2016. (Trad. Delaqua, Victor) Acesso em: 28 Out 2019. &lt;https://www.archdaily.com.br/br/785713/clinica-de-repouso-dominique-coulon-and-associes&gt; ISSN 0719-8906</a:t>
            </a:r>
            <a:endParaRPr>
              <a:latin typeface="Roboto"/>
              <a:ea typeface="Roboto"/>
              <a:cs typeface="Roboto"/>
              <a:sym typeface="Roboto"/>
            </a:endParaRPr>
          </a:p>
          <a:p>
            <a:pPr indent="0" lvl="0" marL="0" rtl="0" algn="l">
              <a:spcBef>
                <a:spcPts val="1000"/>
              </a:spcBef>
              <a:spcAft>
                <a:spcPts val="0"/>
              </a:spcAft>
              <a:buClr>
                <a:schemeClr val="dk1"/>
              </a:buClr>
              <a:buSzPts val="1100"/>
              <a:buFont typeface="Arial"/>
              <a:buNone/>
            </a:pPr>
            <a:r>
              <a:rPr lang="pt-BR">
                <a:latin typeface="Roboto"/>
                <a:ea typeface="Roboto"/>
                <a:cs typeface="Roboto"/>
                <a:sym typeface="Roboto"/>
              </a:rPr>
              <a:t>ARCHDAILY BRASIL. </a:t>
            </a:r>
            <a:r>
              <a:rPr b="1" lang="pt-BR">
                <a:latin typeface="Roboto"/>
                <a:ea typeface="Roboto"/>
                <a:cs typeface="Roboto"/>
                <a:sym typeface="Roboto"/>
              </a:rPr>
              <a:t>Lar de Repouso e Cuidados Especiais / Dietger Wissounig Architekten [Nursing and Retirement Home / Dietger Wissounig Architekten]</a:t>
            </a:r>
            <a:r>
              <a:rPr lang="pt-BR">
                <a:latin typeface="Roboto"/>
                <a:ea typeface="Roboto"/>
                <a:cs typeface="Roboto"/>
                <a:sym typeface="Roboto"/>
              </a:rPr>
              <a:t> 28 Mai 2016. (Trad. Martins, Maria Julia) Acesso em: 27 Out 2019.&lt;https://www.archdaily.com.br/br/788077/lar-de-repouso-e-cuidados-especiais-dietger-wissounig-architekten&gt; ISSN 0719-8906</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ARCHDAILY. </a:t>
            </a:r>
            <a:r>
              <a:rPr b="1" lang="pt-BR">
                <a:latin typeface="Roboto"/>
                <a:ea typeface="Roboto"/>
                <a:cs typeface="Roboto"/>
                <a:sym typeface="Roboto"/>
              </a:rPr>
              <a:t>Santa Rita Geriatric Center / Manuel Ocaña.</a:t>
            </a:r>
            <a:r>
              <a:rPr lang="pt-BR">
                <a:latin typeface="Roboto"/>
                <a:ea typeface="Roboto"/>
                <a:cs typeface="Roboto"/>
                <a:sym typeface="Roboto"/>
              </a:rPr>
              <a:t> 15 Jun 2009. Acesso em: 29 Out 2019. &lt;https://www.archdaily.com/24725/santa-rita-geriatric-center-manuel-ocana/&gt;ISSN 0719-8884</a:t>
            </a:r>
            <a:endParaRPr>
              <a:latin typeface="Roboto"/>
              <a:ea typeface="Roboto"/>
              <a:cs typeface="Roboto"/>
              <a:sym typeface="Robo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36" name="Shape 1036"/>
        <p:cNvGrpSpPr/>
        <p:nvPr/>
      </p:nvGrpSpPr>
      <p:grpSpPr>
        <a:xfrm>
          <a:off x="0" y="0"/>
          <a:ext cx="0" cy="0"/>
          <a:chOff x="0" y="0"/>
          <a:chExt cx="0" cy="0"/>
        </a:xfrm>
      </p:grpSpPr>
      <p:sp>
        <p:nvSpPr>
          <p:cNvPr id="1037" name="Google Shape;1037;p59"/>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59"/>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9" name="Google Shape;1039;p59"/>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59"/>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41" name="Google Shape;1041;p59"/>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42" name="Google Shape;1042;p59"/>
          <p:cNvSpPr txBox="1"/>
          <p:nvPr/>
        </p:nvSpPr>
        <p:spPr>
          <a:xfrm>
            <a:off x="2447900" y="106400"/>
            <a:ext cx="65277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ARCHDAILY. </a:t>
            </a:r>
            <a:r>
              <a:rPr b="1" lang="pt-BR">
                <a:latin typeface="Roboto"/>
                <a:ea typeface="Roboto"/>
                <a:cs typeface="Roboto"/>
                <a:sym typeface="Roboto"/>
              </a:rPr>
              <a:t>Jeroen Bosch Hospital / EGM architecten.</a:t>
            </a:r>
            <a:r>
              <a:rPr lang="pt-BR">
                <a:latin typeface="Roboto"/>
                <a:ea typeface="Roboto"/>
                <a:cs typeface="Roboto"/>
                <a:sym typeface="Roboto"/>
              </a:rPr>
              <a:t> 02 Jul 2012. Acessado 30 Out 2019. &lt;https://www.archdaily.com/246400/jeroen-bosch-hospital-egm-architecten/&gt; ISSN0719-8884</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AZAGRA, Dancho ; HAY , Tom. </a:t>
            </a:r>
            <a:r>
              <a:rPr b="1" lang="pt-BR">
                <a:latin typeface="Roboto"/>
                <a:ea typeface="Roboto"/>
                <a:cs typeface="Roboto"/>
                <a:sym typeface="Roboto"/>
              </a:rPr>
              <a:t>A case for physical models. The Institution of Structural Engineers</a:t>
            </a:r>
            <a:r>
              <a:rPr lang="pt-BR">
                <a:latin typeface="Roboto"/>
                <a:ea typeface="Roboto"/>
                <a:cs typeface="Roboto"/>
                <a:sym typeface="Roboto"/>
              </a:rPr>
              <a:t>. Set. 2012. Disponível em: http://collalto.org/wp-content/uploads/2013/02/A-case-for-physical-models.pdf.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BNIN-BNINSKI, Andelka; DRAGISIC, Maja. </a:t>
            </a:r>
            <a:r>
              <a:rPr b="1" lang="pt-BR">
                <a:latin typeface="Roboto"/>
                <a:ea typeface="Roboto"/>
                <a:cs typeface="Roboto"/>
                <a:sym typeface="Roboto"/>
              </a:rPr>
              <a:t>The application models of the topological principle of continuous deformation in the architectural design process.</a:t>
            </a:r>
            <a:r>
              <a:rPr lang="pt-BR">
                <a:latin typeface="Roboto"/>
                <a:ea typeface="Roboto"/>
                <a:cs typeface="Roboto"/>
                <a:sym typeface="Roboto"/>
              </a:rPr>
              <a:t> Series: Architecture and Civil Engineering Vol. 15, No 3, 2017, pp. 453 - 464. Disponível em: http://casopisi.junis.ni.ac.rs/index.php/FUArchCivEng/article/view/2278/2054. Acesso em: 11 nov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CALDAS, Mariana Pires Gurgel; VELOSO, Maísa Fernandes Dutra; TINOCO, Marcelo Bezerra de Melo. </a:t>
            </a:r>
            <a:r>
              <a:rPr b="1" lang="pt-BR">
                <a:latin typeface="Roboto"/>
                <a:ea typeface="Roboto"/>
                <a:cs typeface="Roboto"/>
                <a:sym typeface="Roboto"/>
              </a:rPr>
              <a:t>A utilização de princípios da gramática da forma no processo de concepção do projeto: um exemplo de síntese </a:t>
            </a:r>
            <a:r>
              <a:rPr lang="pt-BR">
                <a:latin typeface="Roboto"/>
                <a:ea typeface="Roboto"/>
                <a:cs typeface="Roboto"/>
                <a:sym typeface="Roboto"/>
              </a:rPr>
              <a:t>. II Encontro da Associação Nacional de Pesquisa e Pós-graduação em Arquitetura e Urbanismo arquitetura, São Paulo, 2014. Disponível em: https://www.anparq.org.br/dvd-enanparq-3/htm/Artigos/SC/ORAL/SC-CDR-039_CALDAS_VELOSO_TINOCO.pdf. Acesso em: 20 ago. 2019</a:t>
            </a:r>
            <a:endParaRPr>
              <a:latin typeface="Roboto"/>
              <a:ea typeface="Roboto"/>
              <a:cs typeface="Roboto"/>
              <a:sym typeface="Roboto"/>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46" name="Shape 1046"/>
        <p:cNvGrpSpPr/>
        <p:nvPr/>
      </p:nvGrpSpPr>
      <p:grpSpPr>
        <a:xfrm>
          <a:off x="0" y="0"/>
          <a:ext cx="0" cy="0"/>
          <a:chOff x="0" y="0"/>
          <a:chExt cx="0" cy="0"/>
        </a:xfrm>
      </p:grpSpPr>
      <p:sp>
        <p:nvSpPr>
          <p:cNvPr id="1047" name="Google Shape;1047;p60"/>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60"/>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60"/>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p60"/>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51" name="Google Shape;1051;p60"/>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52" name="Google Shape;1052;p60"/>
          <p:cNvSpPr txBox="1"/>
          <p:nvPr/>
        </p:nvSpPr>
        <p:spPr>
          <a:xfrm>
            <a:off x="2447900" y="106400"/>
            <a:ext cx="64257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CELANI, Gabriela et al. </a:t>
            </a:r>
            <a:r>
              <a:rPr b="1" lang="pt-BR">
                <a:latin typeface="Roboto"/>
                <a:ea typeface="Roboto"/>
                <a:cs typeface="Roboto"/>
                <a:sym typeface="Roboto"/>
              </a:rPr>
              <a:t>A Gramática da Forma como Metodologia de Análise e Síntese em Arquitetura.</a:t>
            </a:r>
            <a:r>
              <a:rPr lang="pt-BR">
                <a:latin typeface="Roboto"/>
                <a:ea typeface="Roboto"/>
                <a:cs typeface="Roboto"/>
                <a:sym typeface="Roboto"/>
              </a:rPr>
              <a:t> Conexão – Comunicação e Cultura, UCS, Caxias do Sul, v. 5, n. 10, jul./dez. 2006. Disponível em: http://www.ucs.br/etc/revistas/index.php/conexao/article/view/222/213. Acesso em: 20 ago.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COSTA, Fernando. </a:t>
            </a:r>
            <a:r>
              <a:rPr b="1" lang="pt-BR">
                <a:latin typeface="Roboto"/>
                <a:ea typeface="Roboto"/>
                <a:cs typeface="Roboto"/>
                <a:sym typeface="Roboto"/>
              </a:rPr>
              <a:t>DO MODELO GEOMÉTRICO AO MODELO FÍSICO: O tridimensional na educação do Arquiteto e Urbanista.</a:t>
            </a:r>
            <a:r>
              <a:rPr lang="pt-BR">
                <a:latin typeface="Roboto"/>
                <a:ea typeface="Roboto"/>
                <a:cs typeface="Roboto"/>
                <a:sym typeface="Roboto"/>
              </a:rPr>
              <a:t> Tese de doutorado (Arquitetura e Urbanismo) - Universidade Federal do Rio Grande do Norte, 2013.</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CROSS, NIGEL, et al. </a:t>
            </a:r>
            <a:r>
              <a:rPr b="1" lang="pt-BR">
                <a:latin typeface="Roboto"/>
                <a:ea typeface="Roboto"/>
                <a:cs typeface="Roboto"/>
                <a:sym typeface="Roboto"/>
              </a:rPr>
              <a:t>Design Methodology and Relationships with Science.</a:t>
            </a:r>
            <a:r>
              <a:rPr lang="pt-BR">
                <a:latin typeface="Roboto"/>
                <a:ea typeface="Roboto"/>
                <a:cs typeface="Roboto"/>
                <a:sym typeface="Roboto"/>
              </a:rPr>
              <a:t> Editora Springer; Edição: Softcover reprint of hardcover 1st ed. 1993.</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DELAQUA, Victor. </a:t>
            </a:r>
            <a:r>
              <a:rPr b="1" lang="pt-BR">
                <a:latin typeface="Roboto"/>
                <a:ea typeface="Roboto"/>
                <a:cs typeface="Roboto"/>
                <a:sym typeface="Roboto"/>
              </a:rPr>
              <a:t>O impressionante portfólio de Zaha Hadid.</a:t>
            </a:r>
            <a:r>
              <a:rPr lang="pt-BR">
                <a:latin typeface="Roboto"/>
                <a:ea typeface="Roboto"/>
                <a:cs typeface="Roboto"/>
                <a:sym typeface="Roboto"/>
              </a:rPr>
              <a:t> 31 Mar 2017. ArchDaily Brasil. Acesso em: 11 Nov 2019. &lt;https://www.archdaily.com.br/br/868301/o-impressionante-portfolio-de-zaha-hadid&gt; ISSN 0719-8906</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DOMINGUES, Kauã. </a:t>
            </a:r>
            <a:r>
              <a:rPr b="1" lang="pt-BR">
                <a:latin typeface="Roboto"/>
                <a:ea typeface="Roboto"/>
                <a:cs typeface="Roboto"/>
                <a:sym typeface="Roboto"/>
              </a:rPr>
              <a:t>Dicas de Projeto: Maquete Conceitual .</a:t>
            </a:r>
            <a:r>
              <a:rPr lang="pt-BR">
                <a:latin typeface="Roboto"/>
                <a:ea typeface="Roboto"/>
                <a:cs typeface="Roboto"/>
                <a:sym typeface="Roboto"/>
              </a:rPr>
              <a:t> Blog des ARQUITETO, 2 maio 2014. Disponível em: https://desarquiteto.wordpress.com/2014/05/02/dicas-de-projeto-maquete-conceitual/. Acesso em: 24 maio 2019</a:t>
            </a:r>
            <a:endParaRPr>
              <a:latin typeface="Roboto"/>
              <a:ea typeface="Roboto"/>
              <a:cs typeface="Roboto"/>
              <a:sym typeface="Roboto"/>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56" name="Shape 1056"/>
        <p:cNvGrpSpPr/>
        <p:nvPr/>
      </p:nvGrpSpPr>
      <p:grpSpPr>
        <a:xfrm>
          <a:off x="0" y="0"/>
          <a:ext cx="0" cy="0"/>
          <a:chOff x="0" y="0"/>
          <a:chExt cx="0" cy="0"/>
        </a:xfrm>
      </p:grpSpPr>
      <p:sp>
        <p:nvSpPr>
          <p:cNvPr id="1057" name="Google Shape;1057;p61"/>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8" name="Google Shape;1058;p61"/>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9" name="Google Shape;1059;p61"/>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61"/>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61" name="Google Shape;1061;p61"/>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62" name="Google Shape;1062;p61"/>
          <p:cNvSpPr txBox="1"/>
          <p:nvPr/>
        </p:nvSpPr>
        <p:spPr>
          <a:xfrm>
            <a:off x="2295500" y="106400"/>
            <a:ext cx="69246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DRAGISIC, Maja; LOJANICA, Vladimir. </a:t>
            </a:r>
            <a:r>
              <a:rPr b="1" lang="pt-BR">
                <a:latin typeface="Roboto"/>
                <a:ea typeface="Roboto"/>
                <a:cs typeface="Roboto"/>
                <a:sym typeface="Roboto"/>
              </a:rPr>
              <a:t>The topological principles in the contemporary architectural design process.</a:t>
            </a:r>
            <a:r>
              <a:rPr lang="pt-BR">
                <a:latin typeface="Roboto"/>
                <a:ea typeface="Roboto"/>
                <a:cs typeface="Roboto"/>
                <a:sym typeface="Roboto"/>
              </a:rPr>
              <a:t> Department of Architecture, Faculty of Architecture, University of Belgrade, Serbia. 2018. Disponível em: http://www.sci-en-tech.com/ICCM/index.php/ICCM2018/ICCM2018/schedConf/presentations. Acesso em: 11 nov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FACULDADE DE CIÊNCIAS AGRONÔMICAS UNESP - CAMPUS DE BOTUCATU. </a:t>
            </a:r>
            <a:r>
              <a:rPr b="1" lang="pt-BR">
                <a:latin typeface="Roboto"/>
                <a:ea typeface="Roboto"/>
                <a:cs typeface="Roboto"/>
                <a:sym typeface="Roboto"/>
              </a:rPr>
              <a:t>TIPOS DE REVISÃO DE LITERATURA.</a:t>
            </a:r>
            <a:r>
              <a:rPr lang="pt-BR">
                <a:latin typeface="Roboto"/>
                <a:ea typeface="Roboto"/>
                <a:cs typeface="Roboto"/>
                <a:sym typeface="Roboto"/>
              </a:rPr>
              <a:t> BOTUCATU - SP, 2015. Disponível em: https://www.fca.unesp.br/Home/Biblioteca/tipos-de-evisao-de-literatura.pdf. Acesso em: 24 maio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FERRÃO, José; ELOY, Sara. </a:t>
            </a:r>
            <a:r>
              <a:rPr b="1" lang="pt-BR">
                <a:latin typeface="Roboto"/>
                <a:ea typeface="Roboto"/>
                <a:cs typeface="Roboto"/>
                <a:sym typeface="Roboto"/>
              </a:rPr>
              <a:t>As Gramáticas da Forma no Processo de Criação Arquitetónica. As Gramáticas Originais e o Desenho do Espaço</a:t>
            </a:r>
            <a:r>
              <a:rPr lang="pt-BR">
                <a:latin typeface="Roboto"/>
                <a:ea typeface="Roboto"/>
                <a:cs typeface="Roboto"/>
                <a:sym typeface="Roboto"/>
              </a:rPr>
              <a:t>. In atas do 3º Seminário Internacional Arquiteturas do Mar, da Terra e do Ar, Volume Cidades Desejadas e Sonhadas, Ideias do Amanhã pp.319-328. AEAULP. 13-15 Outubro FAUL, Lisboa, 2014.</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FONTAN, Jorge. 5 </a:t>
            </a:r>
            <a:r>
              <a:rPr b="1" lang="pt-BR">
                <a:latin typeface="Roboto"/>
                <a:ea typeface="Roboto"/>
                <a:cs typeface="Roboto"/>
                <a:sym typeface="Roboto"/>
              </a:rPr>
              <a:t>Architecture phases of design explained.</a:t>
            </a:r>
            <a:r>
              <a:rPr lang="pt-BR">
                <a:latin typeface="Roboto"/>
                <a:ea typeface="Roboto"/>
                <a:cs typeface="Roboto"/>
                <a:sym typeface="Roboto"/>
              </a:rPr>
              <a:t> 20 mar. 2016. Disponível em: https://jorgefontan.com/architectural-design-phases/. Acesso em: 23 jun.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FORM FINDING LAB BLOG. </a:t>
            </a:r>
            <a:r>
              <a:rPr b="1" lang="pt-BR">
                <a:latin typeface="Roboto"/>
                <a:ea typeface="Roboto"/>
                <a:cs typeface="Roboto"/>
                <a:sym typeface="Roboto"/>
              </a:rPr>
              <a:t>In the spirit of the Olympic Games: the “Carioca Wave” Freeform of Rio de Janeiro</a:t>
            </a:r>
            <a:r>
              <a:rPr lang="pt-BR">
                <a:latin typeface="Roboto"/>
                <a:ea typeface="Roboto"/>
                <a:cs typeface="Roboto"/>
                <a:sym typeface="Roboto"/>
              </a:rPr>
              <a:t>. 10, ago. 2016. Disponível em: https://formfindinglab.wordpress.com/2016/08/10/in-the-spirit-of-the-olympic-games-the-carioca-wave-freeform-of-rio-de-janeiro/#more-2399. Acesso em: 24 jun. 2019.</a:t>
            </a:r>
            <a:endParaRPr>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7"/>
          <p:cNvSpPr/>
          <p:nvPr/>
        </p:nvSpPr>
        <p:spPr>
          <a:xfrm>
            <a:off x="135600" y="137950"/>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 name="Google Shape;90;p17"/>
          <p:cNvPicPr preferRelativeResize="0"/>
          <p:nvPr/>
        </p:nvPicPr>
        <p:blipFill rotWithShape="1">
          <a:blip r:embed="rId3">
            <a:alphaModFix amt="70000"/>
          </a:blip>
          <a:srcRect b="7114" l="0" r="0" t="0"/>
          <a:stretch/>
        </p:blipFill>
        <p:spPr>
          <a:xfrm>
            <a:off x="135588" y="137875"/>
            <a:ext cx="8872800" cy="4867759"/>
          </a:xfrm>
          <a:prstGeom prst="rect">
            <a:avLst/>
          </a:prstGeom>
          <a:noFill/>
          <a:ln>
            <a:noFill/>
          </a:ln>
        </p:spPr>
      </p:pic>
      <p:sp>
        <p:nvSpPr>
          <p:cNvPr id="91" name="Google Shape;91;p17"/>
          <p:cNvSpPr/>
          <p:nvPr/>
        </p:nvSpPr>
        <p:spPr>
          <a:xfrm>
            <a:off x="3010200" y="137950"/>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7"/>
          <p:cNvSpPr txBox="1"/>
          <p:nvPr/>
        </p:nvSpPr>
        <p:spPr>
          <a:xfrm>
            <a:off x="2449650" y="611475"/>
            <a:ext cx="4485600" cy="828000"/>
          </a:xfrm>
          <a:prstGeom prst="rect">
            <a:avLst/>
          </a:prstGeom>
          <a:noFill/>
          <a:ln>
            <a:noFill/>
          </a:ln>
        </p:spPr>
        <p:txBody>
          <a:bodyPr anchorCtr="0" anchor="t" bIns="91425" lIns="91425" spcFirstLastPara="1" rIns="91425" wrap="square" tIns="91425">
            <a:noAutofit/>
          </a:bodyPr>
          <a:lstStyle/>
          <a:p>
            <a:pPr indent="-381000" lvl="0" marL="457200" rtl="0" algn="ctr">
              <a:spcBef>
                <a:spcPts val="0"/>
              </a:spcBef>
              <a:spcAft>
                <a:spcPts val="0"/>
              </a:spcAft>
              <a:buClr>
                <a:schemeClr val="dk1"/>
              </a:buClr>
              <a:buSzPts val="2400"/>
              <a:buFont typeface="Roboto Black"/>
              <a:buAutoNum type="arabicPeriod"/>
            </a:pPr>
            <a:r>
              <a:rPr lang="pt-BR" sz="2400">
                <a:solidFill>
                  <a:schemeClr val="dk1"/>
                </a:solidFill>
                <a:latin typeface="Roboto Black"/>
                <a:ea typeface="Roboto Black"/>
                <a:cs typeface="Roboto Black"/>
                <a:sym typeface="Roboto Black"/>
              </a:rPr>
              <a:t>INTRODUÇÃO</a:t>
            </a:r>
            <a:endParaRPr sz="2400">
              <a:latin typeface="Roboto Black"/>
              <a:ea typeface="Roboto Black"/>
              <a:cs typeface="Roboto Black"/>
              <a:sym typeface="Roboto Black"/>
            </a:endParaRPr>
          </a:p>
        </p:txBody>
      </p:sp>
      <p:pic>
        <p:nvPicPr>
          <p:cNvPr id="93" name="Google Shape;93;p17"/>
          <p:cNvPicPr preferRelativeResize="0"/>
          <p:nvPr/>
        </p:nvPicPr>
        <p:blipFill>
          <a:blip r:embed="rId4">
            <a:alphaModFix/>
          </a:blip>
          <a:stretch>
            <a:fillRect/>
          </a:stretch>
        </p:blipFill>
        <p:spPr>
          <a:xfrm>
            <a:off x="3478475" y="1665925"/>
            <a:ext cx="2284775" cy="2717877"/>
          </a:xfrm>
          <a:prstGeom prst="rect">
            <a:avLst/>
          </a:prstGeom>
          <a:noFill/>
          <a:ln>
            <a:noFill/>
          </a:ln>
        </p:spPr>
      </p:pic>
      <p:sp>
        <p:nvSpPr>
          <p:cNvPr id="94" name="Google Shape;94;p17"/>
          <p:cNvSpPr txBox="1"/>
          <p:nvPr/>
        </p:nvSpPr>
        <p:spPr>
          <a:xfrm>
            <a:off x="2442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Pixabay</a:t>
            </a:r>
            <a:endParaRPr sz="1000">
              <a:latin typeface="Roboto Thin"/>
              <a:ea typeface="Roboto Thin"/>
              <a:cs typeface="Roboto Thin"/>
              <a:sym typeface="Roboto Thin"/>
            </a:endParaRPr>
          </a:p>
        </p:txBody>
      </p:sp>
      <p:sp>
        <p:nvSpPr>
          <p:cNvPr id="95" name="Google Shape;95;p17"/>
          <p:cNvSpPr txBox="1"/>
          <p:nvPr/>
        </p:nvSpPr>
        <p:spPr>
          <a:xfrm>
            <a:off x="4147050" y="4309850"/>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Pixabay</a:t>
            </a:r>
            <a:endParaRPr sz="1000">
              <a:latin typeface="Roboto Thin"/>
              <a:ea typeface="Roboto Thin"/>
              <a:cs typeface="Roboto Thin"/>
              <a:sym typeface="Roboto Thin"/>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66" name="Shape 1066"/>
        <p:cNvGrpSpPr/>
        <p:nvPr/>
      </p:nvGrpSpPr>
      <p:grpSpPr>
        <a:xfrm>
          <a:off x="0" y="0"/>
          <a:ext cx="0" cy="0"/>
          <a:chOff x="0" y="0"/>
          <a:chExt cx="0" cy="0"/>
        </a:xfrm>
      </p:grpSpPr>
      <p:sp>
        <p:nvSpPr>
          <p:cNvPr id="1067" name="Google Shape;1067;p62"/>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62"/>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62"/>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62"/>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71" name="Google Shape;1071;p62"/>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72" name="Google Shape;1072;p62"/>
          <p:cNvSpPr txBox="1"/>
          <p:nvPr/>
        </p:nvSpPr>
        <p:spPr>
          <a:xfrm>
            <a:off x="2447900" y="106400"/>
            <a:ext cx="65277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GIERMANN, Holly. </a:t>
            </a:r>
            <a:r>
              <a:rPr b="1" lang="pt-BR">
                <a:latin typeface="Roboto"/>
                <a:ea typeface="Roboto"/>
                <a:cs typeface="Roboto"/>
                <a:sym typeface="Roboto"/>
              </a:rPr>
              <a:t>WE architecture e CREO ARKITEKTER propõem um novo Centro Médico em Moscou</a:t>
            </a:r>
            <a:r>
              <a:rPr lang="pt-BR">
                <a:latin typeface="Roboto"/>
                <a:ea typeface="Roboto"/>
                <a:cs typeface="Roboto"/>
                <a:sym typeface="Roboto"/>
              </a:rPr>
              <a:t> [Competition Entry: WE architecture and CREO ARKITEKTER A/S' Proposal for New Medical Center Moscow] 18 Mar 2015. ArchDaily Brasil. (Trad. Baratto, Romullo) Acesso em: 30 Out 2019. &lt;https://www.archdaily.com.br/br/763908/we-architecture-e-creo-arkitekter-propoem-um-novo-centro-medico-em-moscou&gt; ISSN 0719-8906</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GOLDSMITH, Nicholas S. </a:t>
            </a:r>
            <a:r>
              <a:rPr b="1" lang="pt-BR">
                <a:latin typeface="Roboto"/>
                <a:ea typeface="Roboto"/>
                <a:cs typeface="Roboto"/>
                <a:sym typeface="Roboto"/>
              </a:rPr>
              <a:t>Shape Finding or Form Finding?</a:t>
            </a:r>
            <a:r>
              <a:rPr lang="pt-BR">
                <a:latin typeface="Roboto"/>
                <a:ea typeface="Roboto"/>
                <a:cs typeface="Roboto"/>
                <a:sym typeface="Roboto"/>
              </a:rPr>
              <a:t>. The International Association for Shell and Spatial Structures (IASS), 2014. Disponível em: https://ftlstudio.com/wp-content/uploads/2016/04Form%20Finding%20vs%20Shape%20Making.pdf.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HAWTHORNE, Melanie. </a:t>
            </a:r>
            <a:r>
              <a:rPr b="1" lang="pt-BR">
                <a:latin typeface="Roboto"/>
                <a:ea typeface="Roboto"/>
                <a:cs typeface="Roboto"/>
                <a:sym typeface="Roboto"/>
              </a:rPr>
              <a:t>VR Sketch: How VR Can Help Professional Architects and Design Enthusiasts Alike</a:t>
            </a:r>
            <a:r>
              <a:rPr lang="pt-BR">
                <a:latin typeface="Roboto"/>
                <a:ea typeface="Roboto"/>
                <a:cs typeface="Roboto"/>
                <a:sym typeface="Roboto"/>
              </a:rPr>
              <a:t>. TechAcute Technology Magazine, 9 nov. 2018. Disponível em: https://techacute.com/vr-sketch-for-architects-design-enthusiasts-alike/. Acesso em: 27 mar.2019.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KIROFF, Lydia. </a:t>
            </a:r>
            <a:r>
              <a:rPr b="1" lang="pt-BR">
                <a:latin typeface="Roboto"/>
                <a:ea typeface="Roboto"/>
                <a:cs typeface="Roboto"/>
                <a:sym typeface="Roboto"/>
              </a:rPr>
              <a:t>Visual language in architectural design.</a:t>
            </a:r>
            <a:r>
              <a:rPr lang="pt-BR">
                <a:latin typeface="Roboto"/>
                <a:ea typeface="Roboto"/>
                <a:cs typeface="Roboto"/>
                <a:sym typeface="Roboto"/>
              </a:rPr>
              <a:t> A thesis submitted in partial fulfilment of the requirements for the Degree of Master of Design Management, Unitec Institute of Technology. Auckland - New Zealand, 2002.</a:t>
            </a:r>
            <a:endParaRPr>
              <a:latin typeface="Roboto"/>
              <a:ea typeface="Roboto"/>
              <a:cs typeface="Roboto"/>
              <a:sym typeface="Robo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76" name="Shape 1076"/>
        <p:cNvGrpSpPr/>
        <p:nvPr/>
      </p:nvGrpSpPr>
      <p:grpSpPr>
        <a:xfrm>
          <a:off x="0" y="0"/>
          <a:ext cx="0" cy="0"/>
          <a:chOff x="0" y="0"/>
          <a:chExt cx="0" cy="0"/>
        </a:xfrm>
      </p:grpSpPr>
      <p:sp>
        <p:nvSpPr>
          <p:cNvPr id="1077" name="Google Shape;1077;p63"/>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63"/>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63"/>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63"/>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81" name="Google Shape;1081;p63"/>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82" name="Google Shape;1082;p63"/>
          <p:cNvSpPr txBox="1"/>
          <p:nvPr/>
        </p:nvSpPr>
        <p:spPr>
          <a:xfrm>
            <a:off x="2447900" y="106400"/>
            <a:ext cx="64404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KNIGHT, Terry. </a:t>
            </a:r>
            <a:r>
              <a:rPr b="1" lang="pt-BR">
                <a:latin typeface="Roboto"/>
                <a:ea typeface="Roboto"/>
                <a:cs typeface="Roboto"/>
                <a:sym typeface="Roboto"/>
              </a:rPr>
              <a:t>Introduction to shape grammars.</a:t>
            </a:r>
            <a:r>
              <a:rPr lang="pt-BR">
                <a:latin typeface="Roboto"/>
                <a:ea typeface="Roboto"/>
                <a:cs typeface="Roboto"/>
                <a:sym typeface="Roboto"/>
              </a:rPr>
              <a:t> MIT/Miyagi Workshop: Lecture Notes, 7-12 fev. 2000. Disponível em: http://home.fa.utl.pt/~albertidigital/AD_VER1011/files/aula05/aula05_shapeGrammars.pdf.Acesso em: 20 ago.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KOLAREVIC, B. </a:t>
            </a:r>
            <a:r>
              <a:rPr b="1" lang="pt-BR">
                <a:latin typeface="Roboto"/>
                <a:ea typeface="Roboto"/>
                <a:cs typeface="Roboto"/>
                <a:sym typeface="Roboto"/>
              </a:rPr>
              <a:t>Designing and manufacturing architecture in the digital age.</a:t>
            </a:r>
            <a:r>
              <a:rPr lang="pt-BR">
                <a:latin typeface="Roboto"/>
                <a:ea typeface="Roboto"/>
                <a:cs typeface="Roboto"/>
                <a:sym typeface="Roboto"/>
              </a:rPr>
              <a:t> Architectural information management, 2001.</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LAWSON, Bryan. </a:t>
            </a:r>
            <a:r>
              <a:rPr b="1" lang="pt-BR">
                <a:latin typeface="Roboto"/>
                <a:ea typeface="Roboto"/>
                <a:cs typeface="Roboto"/>
                <a:sym typeface="Roboto"/>
              </a:rPr>
              <a:t>Como arquitetos e designers pensam.</a:t>
            </a:r>
            <a:r>
              <a:rPr lang="pt-BR">
                <a:latin typeface="Roboto"/>
                <a:ea typeface="Roboto"/>
                <a:cs typeface="Roboto"/>
                <a:sym typeface="Roboto"/>
              </a:rPr>
              <a:t> São paulo: Oficina de textos, c2011. 296 p. ISBN: 978857975175.</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LUIS VIDAL + ARCHITECTS. </a:t>
            </a:r>
            <a:r>
              <a:rPr b="1" lang="pt-BR">
                <a:latin typeface="Roboto"/>
                <a:ea typeface="Roboto"/>
                <a:cs typeface="Roboto"/>
                <a:sym typeface="Roboto"/>
              </a:rPr>
              <a:t>Ontinyent New Hospital [Nuevo Hospital de Ontinyent]</a:t>
            </a:r>
            <a:r>
              <a:rPr lang="pt-BR">
                <a:latin typeface="Roboto"/>
                <a:ea typeface="Roboto"/>
                <a:cs typeface="Roboto"/>
                <a:sym typeface="Roboto"/>
              </a:rPr>
              <a:t> 2016. Acesso em: 30 Out 2019. Disponível em: &lt;https://luisvidal.com/en/projects/hospitals/nuevo-hospital-de-ontinyent&gt;</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PARK, Kat; HOLT, Nicholas. </a:t>
            </a:r>
            <a:r>
              <a:rPr b="1" lang="pt-BR">
                <a:latin typeface="Roboto"/>
                <a:ea typeface="Roboto"/>
                <a:cs typeface="Roboto"/>
                <a:sym typeface="Roboto"/>
              </a:rPr>
              <a:t>Parametric Design Process of a Complex Building in Practice Using Programmed Code as Master Model. </a:t>
            </a:r>
            <a:r>
              <a:rPr lang="pt-BR">
                <a:latin typeface="Roboto"/>
                <a:ea typeface="Roboto"/>
                <a:cs typeface="Roboto"/>
                <a:sym typeface="Roboto"/>
              </a:rPr>
              <a:t>International Journal of Architectural Computing , 2010.</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PERKINS EASTMAN ARCHITECTURE FIRM. </a:t>
            </a:r>
            <a:r>
              <a:rPr b="1" lang="pt-BR">
                <a:latin typeface="Roboto"/>
                <a:ea typeface="Roboto"/>
                <a:cs typeface="Roboto"/>
                <a:sym typeface="Roboto"/>
              </a:rPr>
              <a:t>VA Long Beach Healthcare System.</a:t>
            </a:r>
            <a:r>
              <a:rPr lang="pt-BR">
                <a:latin typeface="Roboto"/>
                <a:ea typeface="Roboto"/>
                <a:cs typeface="Roboto"/>
                <a:sym typeface="Roboto"/>
              </a:rPr>
              <a:t> Acesso em: em 30 Out 2019. Disponível em: &lt;http://www.perkinseastman.com/project_3423656_va_long_beach_healthcare_system&gt;</a:t>
            </a:r>
            <a:endParaRPr>
              <a:latin typeface="Roboto"/>
              <a:ea typeface="Roboto"/>
              <a:cs typeface="Roboto"/>
              <a:sym typeface="Roboto"/>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86" name="Shape 1086"/>
        <p:cNvGrpSpPr/>
        <p:nvPr/>
      </p:nvGrpSpPr>
      <p:grpSpPr>
        <a:xfrm>
          <a:off x="0" y="0"/>
          <a:ext cx="0" cy="0"/>
          <a:chOff x="0" y="0"/>
          <a:chExt cx="0" cy="0"/>
        </a:xfrm>
      </p:grpSpPr>
      <p:sp>
        <p:nvSpPr>
          <p:cNvPr id="1087" name="Google Shape;1087;p64"/>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64"/>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64"/>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64"/>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091" name="Google Shape;1091;p64"/>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92" name="Google Shape;1092;p64"/>
          <p:cNvSpPr txBox="1"/>
          <p:nvPr/>
        </p:nvSpPr>
        <p:spPr>
          <a:xfrm>
            <a:off x="2447900" y="106400"/>
            <a:ext cx="64695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MARINA, Ognen ; STAVRIC, Milena. </a:t>
            </a:r>
            <a:r>
              <a:rPr b="1" lang="pt-BR">
                <a:latin typeface="Roboto"/>
                <a:ea typeface="Roboto"/>
                <a:cs typeface="Roboto"/>
                <a:sym typeface="Roboto"/>
              </a:rPr>
              <a:t>Parametric modeling for advanced architecture</a:t>
            </a:r>
            <a:r>
              <a:rPr lang="pt-BR">
                <a:latin typeface="Roboto"/>
                <a:ea typeface="Roboto"/>
                <a:cs typeface="Roboto"/>
                <a:sym typeface="Roboto"/>
              </a:rPr>
              <a:t>. Jan. 2011. Disponível em: https://www.researchgate.net/publication/285467523_Parametric_modeling_for_advanced_architecture. Acesso em: 27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MAROTTA Anna; PAVIGNANO, Martino. </a:t>
            </a:r>
            <a:r>
              <a:rPr b="1" lang="pt-BR">
                <a:latin typeface="Roboto"/>
                <a:ea typeface="Roboto"/>
                <a:cs typeface="Roboto"/>
                <a:sym typeface="Roboto"/>
              </a:rPr>
              <a:t>Some Facets of Visual Thinking in Architecture.</a:t>
            </a:r>
            <a:r>
              <a:rPr lang="pt-BR">
                <a:latin typeface="Roboto"/>
                <a:ea typeface="Roboto"/>
                <a:cs typeface="Roboto"/>
                <a:sym typeface="Roboto"/>
              </a:rPr>
              <a:t> In: Marcos C. (eds) Graphic Imprints. EGA 2018. Springer, Cham.</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MARTÍNEZ, Alfonso Corona. </a:t>
            </a:r>
            <a:r>
              <a:rPr b="1" lang="pt-BR">
                <a:latin typeface="Roboto"/>
                <a:ea typeface="Roboto"/>
                <a:cs typeface="Roboto"/>
                <a:sym typeface="Roboto"/>
              </a:rPr>
              <a:t>Ensaio sobre projeto; </a:t>
            </a:r>
            <a:r>
              <a:rPr lang="pt-BR">
                <a:latin typeface="Roboto"/>
                <a:ea typeface="Roboto"/>
                <a:cs typeface="Roboto"/>
                <a:sym typeface="Roboto"/>
              </a:rPr>
              <a:t>Brasília: Editora Universidade de Brasília, 2000.</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MAYER, Rosirene. </a:t>
            </a:r>
            <a:r>
              <a:rPr b="1" lang="pt-BR">
                <a:latin typeface="Roboto"/>
                <a:ea typeface="Roboto"/>
                <a:cs typeface="Roboto"/>
                <a:sym typeface="Roboto"/>
              </a:rPr>
              <a:t>A Linguagem de Oscar Niemeyer. </a:t>
            </a:r>
            <a:r>
              <a:rPr lang="pt-BR">
                <a:latin typeface="Roboto"/>
                <a:ea typeface="Roboto"/>
                <a:cs typeface="Roboto"/>
                <a:sym typeface="Roboto"/>
              </a:rPr>
              <a:t>Tese (Mestrado em Arquitetura) - Universidade Federal do Rio Grande do Sul, Porto Alegre, Rio Grande do Sul, 2003. Disponível em: https://lume.ufrgs.br/bitstream/handle/10183/6693/000445362.pdf?sequence=1&amp;isAllowed=y. Acesso em: 20 ago.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MORLEY, Jack Balderrama. </a:t>
            </a:r>
            <a:r>
              <a:rPr b="1" lang="pt-BR">
                <a:latin typeface="Roboto"/>
                <a:ea typeface="Roboto"/>
                <a:cs typeface="Roboto"/>
                <a:sym typeface="Roboto"/>
              </a:rPr>
              <a:t>Young Architect Guide: 8 Ways to Make Better Concept Models.</a:t>
            </a:r>
            <a:r>
              <a:rPr lang="pt-BR">
                <a:latin typeface="Roboto"/>
                <a:ea typeface="Roboto"/>
                <a:cs typeface="Roboto"/>
                <a:sym typeface="Roboto"/>
              </a:rPr>
              <a:t> Architizer Journal. Disponível em: https://architizer.com/blog/practice/tools/young-architect-guide-concept-model-inspiration/ Acesso em: 27 mar. 2019.</a:t>
            </a:r>
            <a:endParaRPr>
              <a:latin typeface="Roboto"/>
              <a:ea typeface="Roboto"/>
              <a:cs typeface="Roboto"/>
              <a:sym typeface="Roboto"/>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096" name="Shape 1096"/>
        <p:cNvGrpSpPr/>
        <p:nvPr/>
      </p:nvGrpSpPr>
      <p:grpSpPr>
        <a:xfrm>
          <a:off x="0" y="0"/>
          <a:ext cx="0" cy="0"/>
          <a:chOff x="0" y="0"/>
          <a:chExt cx="0" cy="0"/>
        </a:xfrm>
      </p:grpSpPr>
      <p:sp>
        <p:nvSpPr>
          <p:cNvPr id="1097" name="Google Shape;1097;p65"/>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65"/>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9" name="Google Shape;1099;p65"/>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65"/>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101" name="Google Shape;1101;p65"/>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102" name="Google Shape;1102;p65"/>
          <p:cNvSpPr txBox="1"/>
          <p:nvPr/>
        </p:nvSpPr>
        <p:spPr>
          <a:xfrm>
            <a:off x="2447900" y="182600"/>
            <a:ext cx="64257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NOVOZHILOVA, Maria. </a:t>
            </a:r>
            <a:r>
              <a:rPr b="1" lang="pt-BR">
                <a:latin typeface="Roboto"/>
                <a:ea typeface="Roboto"/>
                <a:cs typeface="Roboto"/>
                <a:sym typeface="Roboto"/>
              </a:rPr>
              <a:t>How Frank Gehry’s provocative designs go from concept to reality.</a:t>
            </a:r>
            <a:r>
              <a:rPr lang="pt-BR">
                <a:latin typeface="Roboto"/>
                <a:ea typeface="Roboto"/>
                <a:cs typeface="Roboto"/>
                <a:sym typeface="Roboto"/>
              </a:rPr>
              <a:t> 12 abr. 2015. Disponível em: https://inhabitat.com/how-frank-gehrys-provocative-designs-go-from-concept-to-reality/.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OLIVEIRA, Maxwell Ferreira de. </a:t>
            </a:r>
            <a:r>
              <a:rPr b="1" lang="pt-BR">
                <a:latin typeface="Roboto"/>
                <a:ea typeface="Roboto"/>
                <a:cs typeface="Roboto"/>
                <a:sym typeface="Roboto"/>
              </a:rPr>
              <a:t>Metodologia Científica: um manual para a realização de pesquisas em administração.</a:t>
            </a:r>
            <a:r>
              <a:rPr lang="pt-BR">
                <a:latin typeface="Roboto"/>
                <a:ea typeface="Roboto"/>
                <a:cs typeface="Roboto"/>
                <a:sym typeface="Roboto"/>
              </a:rPr>
              <a:t> Universidade Federal de Goiás. Catalão, Goiás, 2011. Disponível em: https://adm.catalao.ufg.br/up/567/o/Manual_de_metodologia_cientifica_-_Prof_Maxwell.pdf. Acesso em: 18 ago.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OTIS, Laura. </a:t>
            </a:r>
            <a:r>
              <a:rPr b="1" lang="pt-BR">
                <a:latin typeface="Roboto"/>
                <a:ea typeface="Roboto"/>
                <a:cs typeface="Roboto"/>
                <a:sym typeface="Roboto"/>
              </a:rPr>
              <a:t>A New Look at Visual Thinking Creative ideas emerge when visual thinking meets verbal communication.</a:t>
            </a:r>
            <a:r>
              <a:rPr lang="pt-BR">
                <a:latin typeface="Roboto"/>
                <a:ea typeface="Roboto"/>
                <a:cs typeface="Roboto"/>
                <a:sym typeface="Roboto"/>
              </a:rPr>
              <a:t> Psychology Today Magazine, 16 fev. 2016. Disponível em: https://www.psychologytoday.com/intl/blog/rethinking-thought/201602/new-look-visual-thinking. Acesso em: 23 jun.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PAGNOTTA, Brian. </a:t>
            </a:r>
            <a:r>
              <a:rPr b="1" lang="pt-BR">
                <a:latin typeface="Roboto"/>
                <a:ea typeface="Roboto"/>
                <a:cs typeface="Roboto"/>
                <a:sym typeface="Roboto"/>
              </a:rPr>
              <a:t>Clássicos da Arquitetura: Museu Guggenheim de Bilbao / Gehry Partners</a:t>
            </a:r>
            <a:r>
              <a:rPr lang="pt-BR">
                <a:latin typeface="Roboto"/>
                <a:ea typeface="Roboto"/>
                <a:cs typeface="Roboto"/>
                <a:sym typeface="Roboto"/>
              </a:rPr>
              <a:t> [AD Classics: The Guggenheim Museum Bilbao / Gehry Partners] 25 Abr 2016. ArchDaily Brasil. (Trad. Souza, Eduardo) Acessado 11 Nov 2019. &lt;https://www.archdaily.com.br/br/786175/classicos-da-arquitetura-museu-guggenheim-de-bilbao-gehry-partners&gt; ISSN 0719-8906</a:t>
            </a:r>
            <a:endParaRPr>
              <a:latin typeface="Roboto"/>
              <a:ea typeface="Roboto"/>
              <a:cs typeface="Roboto"/>
              <a:sym typeface="Roboto"/>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106" name="Shape 1106"/>
        <p:cNvGrpSpPr/>
        <p:nvPr/>
      </p:nvGrpSpPr>
      <p:grpSpPr>
        <a:xfrm>
          <a:off x="0" y="0"/>
          <a:ext cx="0" cy="0"/>
          <a:chOff x="0" y="0"/>
          <a:chExt cx="0" cy="0"/>
        </a:xfrm>
      </p:grpSpPr>
      <p:sp>
        <p:nvSpPr>
          <p:cNvPr id="1107" name="Google Shape;1107;p66"/>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66"/>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9" name="Google Shape;1109;p66"/>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66"/>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111" name="Google Shape;1111;p66"/>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112" name="Google Shape;1112;p66"/>
          <p:cNvSpPr txBox="1"/>
          <p:nvPr/>
        </p:nvSpPr>
        <p:spPr>
          <a:xfrm>
            <a:off x="2447900" y="106400"/>
            <a:ext cx="64839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PEREIRA, Vasco Alexandre; PAIO, Alexandra. </a:t>
            </a:r>
            <a:r>
              <a:rPr b="1" lang="pt-BR">
                <a:latin typeface="Roboto"/>
                <a:ea typeface="Roboto"/>
                <a:cs typeface="Roboto"/>
                <a:sym typeface="Roboto"/>
              </a:rPr>
              <a:t>The architectural design process: an intuitive modeling in BIM‘s parametric design.</a:t>
            </a:r>
            <a:r>
              <a:rPr lang="pt-BR">
                <a:latin typeface="Roboto"/>
                <a:ea typeface="Roboto"/>
                <a:cs typeface="Roboto"/>
                <a:sym typeface="Roboto"/>
              </a:rPr>
              <a:t> ISCTE - University Institute of Lisbon. Londres, Inglaterra, jan. 2014. Disponível em: https://www.researchgate.net/publication/266262968_The_architectural_design_process_an_intuitive_modeling_in_BIM's_parametric_design. Acesso em: 19 ago.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PETTY, Josh. </a:t>
            </a:r>
            <a:r>
              <a:rPr b="1" lang="pt-BR">
                <a:latin typeface="Roboto"/>
                <a:ea typeface="Roboto"/>
                <a:cs typeface="Roboto"/>
                <a:sym typeface="Roboto"/>
              </a:rPr>
              <a:t>What is 3D Modeling &amp; What’s It Used For?. </a:t>
            </a:r>
            <a:r>
              <a:rPr lang="pt-BR">
                <a:latin typeface="Roboto"/>
                <a:ea typeface="Roboto"/>
                <a:cs typeface="Roboto"/>
                <a:sym typeface="Roboto"/>
              </a:rPr>
              <a:t>Disponível em: https://conceptartempire.com/what-is-3d-modeling/. Acesso em: 27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POWELL-MORSE, Andrew. </a:t>
            </a:r>
            <a:r>
              <a:rPr b="1" lang="pt-BR">
                <a:latin typeface="Roboto"/>
                <a:ea typeface="Roboto"/>
                <a:cs typeface="Roboto"/>
                <a:sym typeface="Roboto"/>
              </a:rPr>
              <a:t>Conceptual Models – What Are They and How Can You Use them?</a:t>
            </a:r>
            <a:r>
              <a:rPr lang="pt-BR">
                <a:latin typeface="Roboto"/>
                <a:ea typeface="Roboto"/>
                <a:cs typeface="Roboto"/>
                <a:sym typeface="Roboto"/>
              </a:rPr>
              <a:t>. Airbrake Blog, 23 mar. 2017. Disponível em: https://airbrake.io/blog/sdlc/conceptual-model. Acesso em: 24 maio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REILLY, Chris. </a:t>
            </a:r>
            <a:r>
              <a:rPr b="1" lang="pt-BR">
                <a:latin typeface="Roboto"/>
                <a:ea typeface="Roboto"/>
                <a:cs typeface="Roboto"/>
                <a:sym typeface="Roboto"/>
              </a:rPr>
              <a:t>What is Grasshopper?.</a:t>
            </a:r>
            <a:r>
              <a:rPr lang="pt-BR">
                <a:latin typeface="Roboto"/>
                <a:ea typeface="Roboto"/>
                <a:cs typeface="Roboto"/>
                <a:sym typeface="Roboto"/>
              </a:rPr>
              <a:t> 26 set. 2014. Disponível em: https://www.lynda.com/Grasshopper-tutorials/What-Grasshopper/174491/194087-4.html. Acesso em: 27 jun.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ROBERTS, ARCHER, and BAYNES. </a:t>
            </a:r>
            <a:r>
              <a:rPr b="1" lang="pt-BR">
                <a:latin typeface="Roboto"/>
                <a:ea typeface="Roboto"/>
                <a:cs typeface="Roboto"/>
                <a:sym typeface="Roboto"/>
              </a:rPr>
              <a:t>Modelling: the language of designing.</a:t>
            </a:r>
            <a:r>
              <a:rPr lang="pt-BR">
                <a:latin typeface="Roboto"/>
                <a:ea typeface="Roboto"/>
                <a:cs typeface="Roboto"/>
                <a:sym typeface="Roboto"/>
              </a:rPr>
              <a:t> Design: Occasional Paper No.1. Loughborough: Loughborough University, 1992.</a:t>
            </a:r>
            <a:endParaRPr>
              <a:latin typeface="Roboto"/>
              <a:ea typeface="Roboto"/>
              <a:cs typeface="Roboto"/>
              <a:sym typeface="Robot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116" name="Shape 1116"/>
        <p:cNvGrpSpPr/>
        <p:nvPr/>
      </p:nvGrpSpPr>
      <p:grpSpPr>
        <a:xfrm>
          <a:off x="0" y="0"/>
          <a:ext cx="0" cy="0"/>
          <a:chOff x="0" y="0"/>
          <a:chExt cx="0" cy="0"/>
        </a:xfrm>
      </p:grpSpPr>
      <p:sp>
        <p:nvSpPr>
          <p:cNvPr id="1117" name="Google Shape;1117;p67"/>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67"/>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67"/>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67"/>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121" name="Google Shape;1121;p67"/>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122" name="Google Shape;1122;p67"/>
          <p:cNvSpPr txBox="1"/>
          <p:nvPr/>
        </p:nvSpPr>
        <p:spPr>
          <a:xfrm>
            <a:off x="2295500" y="45225"/>
            <a:ext cx="6585900" cy="462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SAVASKAN, Dinçer. </a:t>
            </a:r>
            <a:r>
              <a:rPr b="1" lang="pt-BR">
                <a:latin typeface="Roboto"/>
                <a:ea typeface="Roboto"/>
                <a:cs typeface="Roboto"/>
                <a:sym typeface="Roboto"/>
              </a:rPr>
              <a:t>Perception of Space in Topological Forms.</a:t>
            </a:r>
            <a:r>
              <a:rPr lang="pt-BR">
                <a:latin typeface="Roboto"/>
                <a:ea typeface="Roboto"/>
                <a:cs typeface="Roboto"/>
                <a:sym typeface="Roboto"/>
              </a:rPr>
              <a:t> Syracuse University, 2012. Disponível em: https://www.semanticscholar.org/paper/Perception-of-Space-in-Topological-Forms-Savaskan/f3f65aef545f7c6f42d48210490f9f25fc3e6abf. Acesso em: 11 nov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SCHREIBER, Lawrence S. </a:t>
            </a:r>
            <a:r>
              <a:rPr b="1" lang="pt-BR">
                <a:latin typeface="Roboto"/>
                <a:ea typeface="Roboto"/>
                <a:cs typeface="Roboto"/>
                <a:sym typeface="Roboto"/>
              </a:rPr>
              <a:t>Architectural Design Process.</a:t>
            </a:r>
            <a:r>
              <a:rPr lang="pt-BR">
                <a:latin typeface="Roboto"/>
                <a:ea typeface="Roboto"/>
                <a:cs typeface="Roboto"/>
                <a:sym typeface="Roboto"/>
              </a:rPr>
              <a:t> Disponível em: https://schreiber-architect.com/?page_id=1224.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SERRA, Geraldo G. </a:t>
            </a:r>
            <a:r>
              <a:rPr b="1" lang="pt-BR">
                <a:latin typeface="Roboto"/>
                <a:ea typeface="Roboto"/>
                <a:cs typeface="Roboto"/>
                <a:sym typeface="Roboto"/>
              </a:rPr>
              <a:t>Pesquisa em Arquitetura e Urbanismo: guia prático para trabalho de pesquisadores em pós-graduação.</a:t>
            </a:r>
            <a:r>
              <a:rPr lang="pt-BR">
                <a:latin typeface="Roboto"/>
                <a:ea typeface="Roboto"/>
                <a:cs typeface="Roboto"/>
                <a:sym typeface="Roboto"/>
              </a:rPr>
              <a:t> São Paulo: EDUSP / Mandarim, 2006.</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SUN, Ganyun. </a:t>
            </a:r>
            <a:r>
              <a:rPr b="1" lang="pt-BR">
                <a:latin typeface="Roboto"/>
                <a:ea typeface="Roboto"/>
                <a:cs typeface="Roboto"/>
                <a:sym typeface="Roboto"/>
              </a:rPr>
              <a:t>A new framework of studying the cognitive model of creative design</a:t>
            </a:r>
            <a:r>
              <a:rPr lang="pt-BR">
                <a:latin typeface="Roboto"/>
                <a:ea typeface="Roboto"/>
                <a:cs typeface="Roboto"/>
                <a:sym typeface="Roboto"/>
              </a:rPr>
              <a:t>. Conference: Proceedings of 18th International Conference on Engineering Design (ICED11), Copenhagen, Denmark, Volume: 7: Human Behaviour in Design, pp. 501-510. Ago. 2011. Disponível em: https://www.researchgate.net/publication/277020143_A_new_framework_of_studying_the_cognitive_model_of_creative_design. Acesso em: 23 jun. 2019.</a:t>
            </a:r>
            <a:endParaRPr>
              <a:latin typeface="Roboto"/>
              <a:ea typeface="Roboto"/>
              <a:cs typeface="Roboto"/>
              <a:sym typeface="Roboto"/>
            </a:endParaRPr>
          </a:p>
          <a:p>
            <a:pPr indent="0" lvl="0" marL="0" rtl="0" algn="l">
              <a:spcBef>
                <a:spcPts val="1000"/>
              </a:spcBef>
              <a:spcAft>
                <a:spcPts val="1000"/>
              </a:spcAft>
              <a:buNone/>
            </a:pPr>
            <a:r>
              <a:rPr lang="pt-BR">
                <a:latin typeface="Roboto"/>
                <a:ea typeface="Roboto"/>
                <a:cs typeface="Roboto"/>
                <a:sym typeface="Roboto"/>
              </a:rPr>
              <a:t>SYMEONIDOU, Ioanna. </a:t>
            </a:r>
            <a:r>
              <a:rPr b="1" lang="pt-BR">
                <a:latin typeface="Roboto"/>
                <a:ea typeface="Roboto"/>
                <a:cs typeface="Roboto"/>
                <a:sym typeface="Roboto"/>
              </a:rPr>
              <a:t>Analogue and digital form-finding of bending rod structures.</a:t>
            </a:r>
            <a:r>
              <a:rPr lang="pt-BR">
                <a:latin typeface="Roboto"/>
                <a:ea typeface="Roboto"/>
                <a:cs typeface="Roboto"/>
                <a:sym typeface="Roboto"/>
              </a:rPr>
              <a:t> The International Association for Shell and Spatial Structures (IASS), 2015. Disponível em: https://www.academia.edu/15154143/Analogue_and_digital_form-finding_of_bending_rod_structures. Acesso em: 23 jun. 2019.</a:t>
            </a:r>
            <a:endParaRPr>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126" name="Shape 1126"/>
        <p:cNvGrpSpPr/>
        <p:nvPr/>
      </p:nvGrpSpPr>
      <p:grpSpPr>
        <a:xfrm>
          <a:off x="0" y="0"/>
          <a:ext cx="0" cy="0"/>
          <a:chOff x="0" y="0"/>
          <a:chExt cx="0" cy="0"/>
        </a:xfrm>
      </p:grpSpPr>
      <p:sp>
        <p:nvSpPr>
          <p:cNvPr id="1127" name="Google Shape;1127;p6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6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9" name="Google Shape;1129;p68"/>
          <p:cNvSpPr/>
          <p:nvPr/>
        </p:nvSpPr>
        <p:spPr>
          <a:xfrm>
            <a:off x="-70025" y="4675225"/>
            <a:ext cx="1651200" cy="3489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0" name="Google Shape;1130;p6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pic>
        <p:nvPicPr>
          <p:cNvPr id="1131" name="Google Shape;1131;p68"/>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132" name="Google Shape;1132;p68"/>
          <p:cNvSpPr txBox="1"/>
          <p:nvPr/>
        </p:nvSpPr>
        <p:spPr>
          <a:xfrm>
            <a:off x="2219300" y="106400"/>
            <a:ext cx="6814500" cy="45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a:latin typeface="Roboto"/>
                <a:ea typeface="Roboto"/>
                <a:cs typeface="Roboto"/>
                <a:sym typeface="Roboto"/>
              </a:rPr>
              <a:t>THE ENGINEERING DESIGN BLOG. </a:t>
            </a:r>
            <a:r>
              <a:rPr b="1" lang="pt-BR">
                <a:latin typeface="Roboto"/>
                <a:ea typeface="Roboto"/>
                <a:cs typeface="Roboto"/>
                <a:sym typeface="Roboto"/>
              </a:rPr>
              <a:t>The Benefits of Mass Modeling for Architectural Concepts.</a:t>
            </a:r>
            <a:r>
              <a:rPr lang="pt-BR">
                <a:latin typeface="Roboto"/>
                <a:ea typeface="Roboto"/>
                <a:cs typeface="Roboto"/>
                <a:sym typeface="Roboto"/>
              </a:rPr>
              <a:t> [S. l.], 10 jul. 2017. Disponível em: https://www.theengineeringdesign.com/company/. Acesso em: 23 jun.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THE EDITOR OF ENCYCLOPAEDIA BRITANNICA. </a:t>
            </a:r>
            <a:r>
              <a:rPr b="1" lang="pt-BR">
                <a:latin typeface="Roboto"/>
                <a:ea typeface="Roboto"/>
                <a:cs typeface="Roboto"/>
                <a:sym typeface="Roboto"/>
              </a:rPr>
              <a:t>Topological space</a:t>
            </a:r>
            <a:r>
              <a:rPr lang="pt-BR">
                <a:latin typeface="Roboto"/>
                <a:ea typeface="Roboto"/>
                <a:cs typeface="Roboto"/>
                <a:sym typeface="Roboto"/>
              </a:rPr>
              <a:t>. April 01, 2009. Disponível em: https://www.britannica.com/science/topological-space. Acesso em: 11 nov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TRAVITZKI, Rodrigo. </a:t>
            </a:r>
            <a:r>
              <a:rPr b="1" lang="pt-BR">
                <a:latin typeface="Roboto"/>
                <a:ea typeface="Roboto"/>
                <a:cs typeface="Roboto"/>
                <a:sym typeface="Roboto"/>
              </a:rPr>
              <a:t>Regras para citação e referências - ABNT.</a:t>
            </a:r>
            <a:r>
              <a:rPr lang="pt-BR">
                <a:latin typeface="Roboto"/>
                <a:ea typeface="Roboto"/>
                <a:cs typeface="Roboto"/>
                <a:sym typeface="Roboto"/>
              </a:rPr>
              <a:t> 10 maio 2009. Disponível em: http://www.rizomas.net/cultura-escolar/bases-de-dados/208-regras-para-citacao-e-referenciasabnt.html. Acesso em: 24 maio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UNIVERSIDADE FEDERAL DO RIO GRANDE DO SUL - UFRGS. </a:t>
            </a:r>
            <a:r>
              <a:rPr b="1" lang="pt-BR">
                <a:latin typeface="Roboto"/>
                <a:ea typeface="Roboto"/>
                <a:cs typeface="Roboto"/>
                <a:sym typeface="Roboto"/>
              </a:rPr>
              <a:t>Como escolher o método de pesquisa mais adequado para sua monografia?</a:t>
            </a:r>
            <a:r>
              <a:rPr lang="pt-BR">
                <a:latin typeface="Roboto"/>
                <a:ea typeface="Roboto"/>
                <a:cs typeface="Roboto"/>
                <a:sym typeface="Roboto"/>
              </a:rPr>
              <a:t> . Blog Biblioteca Central UFRGS, 11 out. 2017. Disponível em: https://www.ufrgs.br/blogdabc/como-escolher-o-metodo-de-pesquisa-mais-adequado-para-sua-monografia/. Acesso em: 24 maio 2019.</a:t>
            </a:r>
            <a:endParaRPr>
              <a:latin typeface="Roboto"/>
              <a:ea typeface="Roboto"/>
              <a:cs typeface="Roboto"/>
              <a:sym typeface="Roboto"/>
            </a:endParaRPr>
          </a:p>
          <a:p>
            <a:pPr indent="0" lvl="0" marL="0" rtl="0" algn="l">
              <a:spcBef>
                <a:spcPts val="1000"/>
              </a:spcBef>
              <a:spcAft>
                <a:spcPts val="0"/>
              </a:spcAft>
              <a:buNone/>
            </a:pPr>
            <a:r>
              <a:rPr lang="pt-BR">
                <a:latin typeface="Roboto"/>
                <a:ea typeface="Roboto"/>
                <a:cs typeface="Roboto"/>
                <a:sym typeface="Roboto"/>
              </a:rPr>
              <a:t>YABUKI, Nobuyoshi et al. </a:t>
            </a:r>
            <a:r>
              <a:rPr b="1" lang="pt-BR">
                <a:latin typeface="Roboto"/>
                <a:ea typeface="Roboto"/>
                <a:cs typeface="Roboto"/>
                <a:sym typeface="Roboto"/>
              </a:rPr>
              <a:t>Differences in spatial understanding between physical and virtual models.</a:t>
            </a:r>
            <a:r>
              <a:rPr lang="pt-BR">
                <a:latin typeface="Roboto"/>
                <a:ea typeface="Roboto"/>
                <a:cs typeface="Roboto"/>
                <a:sym typeface="Roboto"/>
              </a:rPr>
              <a:t> Graduate School of Engineering, Osaka University, Osaka, Japan, 28 nov. 2013. Disponível em: https://www.sciencedirect.com/science/article/pii/S2095263513000800. Acesso em: 24 jun. 2019.</a:t>
            </a:r>
            <a:endParaRPr>
              <a:latin typeface="Roboto"/>
              <a:ea typeface="Roboto"/>
              <a:cs typeface="Roboto"/>
              <a:sym typeface="Roboto"/>
            </a:endParaRPr>
          </a:p>
          <a:p>
            <a:pPr indent="0" lvl="0" marL="0" rtl="0" algn="l">
              <a:spcBef>
                <a:spcPts val="1000"/>
              </a:spcBef>
              <a:spcAft>
                <a:spcPts val="1000"/>
              </a:spcAft>
              <a:buNone/>
            </a:pPr>
            <a:r>
              <a:t/>
            </a:r>
            <a:endParaRPr>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99" name="Shape 99"/>
        <p:cNvGrpSpPr/>
        <p:nvPr/>
      </p:nvGrpSpPr>
      <p:grpSpPr>
        <a:xfrm>
          <a:off x="0" y="0"/>
          <a:ext cx="0" cy="0"/>
          <a:chOff x="0" y="0"/>
          <a:chExt cx="0" cy="0"/>
        </a:xfrm>
      </p:grpSpPr>
      <p:sp>
        <p:nvSpPr>
          <p:cNvPr id="100" name="Google Shape;100;p18"/>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8"/>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8"/>
          <p:cNvSpPr/>
          <p:nvPr/>
        </p:nvSpPr>
        <p:spPr>
          <a:xfrm>
            <a:off x="-61625" y="1662650"/>
            <a:ext cx="17127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3" name="Google Shape;103;p18"/>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04" name="Google Shape;104;p18"/>
          <p:cNvSpPr txBox="1"/>
          <p:nvPr/>
        </p:nvSpPr>
        <p:spPr>
          <a:xfrm>
            <a:off x="2950850" y="1635525"/>
            <a:ext cx="5779500" cy="2499000"/>
          </a:xfrm>
          <a:prstGeom prst="rect">
            <a:avLst/>
          </a:prstGeom>
          <a:noFill/>
          <a:ln>
            <a:noFill/>
          </a:ln>
        </p:spPr>
        <p:txBody>
          <a:bodyPr anchorCtr="0" anchor="t" bIns="91425" lIns="91425" spcFirstLastPara="1" rIns="91425" wrap="square" tIns="91425">
            <a:noAutofit/>
          </a:bodyPr>
          <a:lstStyle/>
          <a:p>
            <a:pPr indent="-330200" lvl="0" marL="457200" rtl="0" algn="just">
              <a:lnSpc>
                <a:spcPct val="150000"/>
              </a:lnSpc>
              <a:spcBef>
                <a:spcPts val="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Interesse sobre o tema / experiências pessoais</a:t>
            </a:r>
            <a:endParaRPr sz="1600">
              <a:solidFill>
                <a:schemeClr val="dk1"/>
              </a:solidFill>
              <a:latin typeface="Roboto"/>
              <a:ea typeface="Roboto"/>
              <a:cs typeface="Roboto"/>
              <a:sym typeface="Roboto"/>
            </a:endParaRPr>
          </a:p>
          <a:p>
            <a:pPr indent="-330200" lvl="0" marL="457200" rtl="0" algn="just">
              <a:lnSpc>
                <a:spcPct val="150000"/>
              </a:lnSpc>
              <a:spcBef>
                <a:spcPts val="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Universo de possibilidades tecnológicas</a:t>
            </a:r>
            <a:endParaRPr sz="1600">
              <a:solidFill>
                <a:schemeClr val="dk1"/>
              </a:solidFill>
              <a:latin typeface="Roboto"/>
              <a:ea typeface="Roboto"/>
              <a:cs typeface="Roboto"/>
              <a:sym typeface="Roboto"/>
            </a:endParaRPr>
          </a:p>
          <a:p>
            <a:pPr indent="-330200" lvl="0" marL="457200" marR="0" rtl="0" algn="just">
              <a:spcBef>
                <a:spcPts val="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A seguinte pergunta se torna pertinente: como o uso de novas tecnologias pode influenciar a elaboração de modelos conceituais em um ambiente de graduação em Arquitetura e Urbanismo?</a:t>
            </a:r>
            <a:endParaRPr sz="1600">
              <a:solidFill>
                <a:schemeClr val="dk1"/>
              </a:solidFill>
              <a:latin typeface="Roboto"/>
              <a:ea typeface="Roboto"/>
              <a:cs typeface="Roboto"/>
              <a:sym typeface="Roboto"/>
            </a:endParaRPr>
          </a:p>
          <a:p>
            <a:pPr indent="-330200" lvl="0" marL="457200" marR="0" rtl="0" algn="just">
              <a:spcBef>
                <a:spcPts val="1000"/>
              </a:spcBef>
              <a:spcAft>
                <a:spcPts val="1000"/>
              </a:spcAft>
              <a:buClr>
                <a:schemeClr val="dk1"/>
              </a:buClr>
              <a:buSzPts val="1600"/>
              <a:buFont typeface="Roboto"/>
              <a:buChar char="●"/>
            </a:pPr>
            <a:r>
              <a:rPr lang="pt-BR" sz="1600">
                <a:solidFill>
                  <a:schemeClr val="dk1"/>
                </a:solidFill>
                <a:latin typeface="Roboto"/>
                <a:ea typeface="Roboto"/>
                <a:cs typeface="Roboto"/>
                <a:sym typeface="Roboto"/>
              </a:rPr>
              <a:t>Importância de modelos conceituais e do desenvolvimento do conhecimento tecnológico</a:t>
            </a:r>
            <a:endParaRPr sz="1600">
              <a:latin typeface="Roboto"/>
              <a:ea typeface="Roboto"/>
              <a:cs typeface="Roboto"/>
              <a:sym typeface="Roboto"/>
            </a:endParaRPr>
          </a:p>
        </p:txBody>
      </p:sp>
      <p:sp>
        <p:nvSpPr>
          <p:cNvPr id="105" name="Google Shape;105;p18"/>
          <p:cNvSpPr txBox="1"/>
          <p:nvPr/>
        </p:nvSpPr>
        <p:spPr>
          <a:xfrm>
            <a:off x="3437000" y="150150"/>
            <a:ext cx="3019200" cy="4314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1000"/>
              </a:spcAft>
              <a:buNone/>
            </a:pPr>
            <a:r>
              <a:rPr b="1" lang="pt-BR" sz="1600">
                <a:solidFill>
                  <a:schemeClr val="dk1"/>
                </a:solidFill>
                <a:latin typeface="Roboto"/>
                <a:ea typeface="Roboto"/>
                <a:cs typeface="Roboto"/>
                <a:sym typeface="Roboto"/>
              </a:rPr>
              <a:t>1.1 	Tema: </a:t>
            </a:r>
            <a:endParaRPr/>
          </a:p>
        </p:txBody>
      </p:sp>
      <p:sp>
        <p:nvSpPr>
          <p:cNvPr id="106" name="Google Shape;106;p18"/>
          <p:cNvSpPr txBox="1"/>
          <p:nvPr/>
        </p:nvSpPr>
        <p:spPr>
          <a:xfrm>
            <a:off x="2950850" y="568725"/>
            <a:ext cx="5779500" cy="579600"/>
          </a:xfrm>
          <a:prstGeom prst="rect">
            <a:avLst/>
          </a:prstGeom>
          <a:noFill/>
          <a:ln>
            <a:noFill/>
          </a:ln>
        </p:spPr>
        <p:txBody>
          <a:bodyPr anchorCtr="0" anchor="t" bIns="91425" lIns="91425" spcFirstLastPara="1" rIns="91425" wrap="square" tIns="91425">
            <a:noAutofit/>
          </a:bodyPr>
          <a:lstStyle/>
          <a:p>
            <a:pPr indent="0" lvl="0" marL="450000" rtl="0" algn="just">
              <a:lnSpc>
                <a:spcPct val="150000"/>
              </a:lnSpc>
              <a:spcBef>
                <a:spcPts val="0"/>
              </a:spcBef>
              <a:spcAft>
                <a:spcPts val="1000"/>
              </a:spcAft>
              <a:buClr>
                <a:schemeClr val="dk1"/>
              </a:buClr>
              <a:buSzPts val="1100"/>
              <a:buFont typeface="Arial"/>
              <a:buNone/>
            </a:pPr>
            <a:r>
              <a:rPr lang="pt-BR" sz="1600">
                <a:solidFill>
                  <a:schemeClr val="dk1"/>
                </a:solidFill>
                <a:latin typeface="Roboto"/>
                <a:ea typeface="Roboto"/>
                <a:cs typeface="Roboto"/>
                <a:sym typeface="Roboto"/>
              </a:rPr>
              <a:t>Modelos conceituais na arquitetura</a:t>
            </a:r>
            <a:endParaRPr sz="1600">
              <a:latin typeface="Roboto"/>
              <a:ea typeface="Roboto"/>
              <a:cs typeface="Roboto"/>
              <a:sym typeface="Roboto"/>
            </a:endParaRPr>
          </a:p>
        </p:txBody>
      </p:sp>
      <p:sp>
        <p:nvSpPr>
          <p:cNvPr id="107" name="Google Shape;107;p18"/>
          <p:cNvSpPr txBox="1"/>
          <p:nvPr/>
        </p:nvSpPr>
        <p:spPr>
          <a:xfrm>
            <a:off x="3437000" y="1140750"/>
            <a:ext cx="4474800" cy="4314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1000"/>
              </a:spcAft>
              <a:buNone/>
            </a:pPr>
            <a:r>
              <a:rPr b="1" lang="pt-BR" sz="1600">
                <a:solidFill>
                  <a:schemeClr val="dk1"/>
                </a:solidFill>
                <a:latin typeface="Roboto"/>
                <a:ea typeface="Roboto"/>
                <a:cs typeface="Roboto"/>
                <a:sym typeface="Roboto"/>
              </a:rPr>
              <a:t>1.2 	Problematização e Justificativa</a:t>
            </a:r>
            <a:endParaRPr/>
          </a:p>
        </p:txBody>
      </p:sp>
      <p:sp>
        <p:nvSpPr>
          <p:cNvPr id="108" name="Google Shape;108;p18"/>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12" name="Shape 112"/>
        <p:cNvGrpSpPr/>
        <p:nvPr/>
      </p:nvGrpSpPr>
      <p:grpSpPr>
        <a:xfrm>
          <a:off x="0" y="0"/>
          <a:ext cx="0" cy="0"/>
          <a:chOff x="0" y="0"/>
          <a:chExt cx="0" cy="0"/>
        </a:xfrm>
      </p:grpSpPr>
      <p:sp>
        <p:nvSpPr>
          <p:cNvPr id="113" name="Google Shape;113;p19"/>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9"/>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5" name="Google Shape;115;p19"/>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16" name="Google Shape;116;p19"/>
          <p:cNvSpPr txBox="1"/>
          <p:nvPr/>
        </p:nvSpPr>
        <p:spPr>
          <a:xfrm>
            <a:off x="2950850" y="2168925"/>
            <a:ext cx="5779500" cy="2499000"/>
          </a:xfrm>
          <a:prstGeom prst="rect">
            <a:avLst/>
          </a:prstGeom>
          <a:noFill/>
          <a:ln>
            <a:noFill/>
          </a:ln>
        </p:spPr>
        <p:txBody>
          <a:bodyPr anchorCtr="0" anchor="t" bIns="91425" lIns="91425" spcFirstLastPara="1" rIns="91425" wrap="square" tIns="91425">
            <a:noAutofit/>
          </a:bodyPr>
          <a:lstStyle/>
          <a:p>
            <a:pPr indent="-330200" lvl="0" marL="457200" rtl="0" algn="just">
              <a:lnSpc>
                <a:spcPct val="150000"/>
              </a:lnSpc>
              <a:spcBef>
                <a:spcPts val="0"/>
              </a:spcBef>
              <a:spcAft>
                <a:spcPts val="0"/>
              </a:spcAft>
              <a:buClr>
                <a:schemeClr val="dk1"/>
              </a:buClr>
              <a:buSzPts val="1600"/>
              <a:buFont typeface="Roboto"/>
              <a:buChar char="●"/>
            </a:pPr>
            <a:r>
              <a:rPr lang="pt-BR" sz="1600">
                <a:solidFill>
                  <a:schemeClr val="dk1"/>
                </a:solidFill>
                <a:latin typeface="Roboto"/>
                <a:ea typeface="Roboto"/>
                <a:cs typeface="Roboto"/>
                <a:sym typeface="Roboto"/>
              </a:rPr>
              <a:t>Objetivo Geral:</a:t>
            </a:r>
            <a:endParaRPr sz="1600">
              <a:solidFill>
                <a:schemeClr val="dk1"/>
              </a:solidFill>
              <a:latin typeface="Roboto"/>
              <a:ea typeface="Roboto"/>
              <a:cs typeface="Roboto"/>
              <a:sym typeface="Roboto"/>
            </a:endParaRPr>
          </a:p>
          <a:p>
            <a:pPr indent="0" lvl="0" marL="450000" rtl="0" algn="just">
              <a:lnSpc>
                <a:spcPct val="115000"/>
              </a:lnSpc>
              <a:spcBef>
                <a:spcPts val="1000"/>
              </a:spcBef>
              <a:spcAft>
                <a:spcPts val="1000"/>
              </a:spcAft>
              <a:buNone/>
            </a:pPr>
            <a:r>
              <a:rPr lang="pt-BR" sz="1600">
                <a:solidFill>
                  <a:schemeClr val="dk1"/>
                </a:solidFill>
                <a:latin typeface="Roboto"/>
                <a:ea typeface="Roboto"/>
                <a:cs typeface="Roboto"/>
                <a:sym typeface="Roboto"/>
              </a:rPr>
              <a:t>Demonstrar como métodos de design paramétrico podem auxiliar a elaboração de modelos conceituais arquitetônicos no contexto do Curso de Graduação de Arquitetura e Urbanismo da UFRN.</a:t>
            </a:r>
            <a:endParaRPr sz="1600">
              <a:solidFill>
                <a:schemeClr val="dk1"/>
              </a:solidFill>
              <a:latin typeface="Roboto"/>
              <a:ea typeface="Roboto"/>
              <a:cs typeface="Roboto"/>
              <a:sym typeface="Roboto"/>
            </a:endParaRPr>
          </a:p>
        </p:txBody>
      </p:sp>
      <p:sp>
        <p:nvSpPr>
          <p:cNvPr id="117" name="Google Shape;117;p19"/>
          <p:cNvSpPr/>
          <p:nvPr/>
        </p:nvSpPr>
        <p:spPr>
          <a:xfrm>
            <a:off x="-61625" y="1662650"/>
            <a:ext cx="17127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9"/>
          <p:cNvSpPr txBox="1"/>
          <p:nvPr/>
        </p:nvSpPr>
        <p:spPr>
          <a:xfrm>
            <a:off x="3437000" y="150150"/>
            <a:ext cx="3019200" cy="4314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1000"/>
              </a:spcAft>
              <a:buNone/>
            </a:pPr>
            <a:r>
              <a:rPr b="1" lang="pt-BR" sz="1600">
                <a:solidFill>
                  <a:schemeClr val="dk1"/>
                </a:solidFill>
                <a:latin typeface="Roboto"/>
                <a:ea typeface="Roboto"/>
                <a:cs typeface="Roboto"/>
                <a:sym typeface="Roboto"/>
              </a:rPr>
              <a:t>1.3 	Objeto de estudo:</a:t>
            </a:r>
            <a:endParaRPr/>
          </a:p>
        </p:txBody>
      </p:sp>
      <p:sp>
        <p:nvSpPr>
          <p:cNvPr id="119" name="Google Shape;119;p19"/>
          <p:cNvSpPr txBox="1"/>
          <p:nvPr/>
        </p:nvSpPr>
        <p:spPr>
          <a:xfrm>
            <a:off x="2950850" y="568725"/>
            <a:ext cx="5779500" cy="579600"/>
          </a:xfrm>
          <a:prstGeom prst="rect">
            <a:avLst/>
          </a:prstGeom>
          <a:noFill/>
          <a:ln>
            <a:noFill/>
          </a:ln>
        </p:spPr>
        <p:txBody>
          <a:bodyPr anchorCtr="0" anchor="t" bIns="91425" lIns="91425" spcFirstLastPara="1" rIns="91425" wrap="square" tIns="91425">
            <a:noAutofit/>
          </a:bodyPr>
          <a:lstStyle/>
          <a:p>
            <a:pPr indent="0" lvl="0" marL="450000" rtl="0" algn="just">
              <a:lnSpc>
                <a:spcPct val="115000"/>
              </a:lnSpc>
              <a:spcBef>
                <a:spcPts val="0"/>
              </a:spcBef>
              <a:spcAft>
                <a:spcPts val="1000"/>
              </a:spcAft>
              <a:buNone/>
            </a:pPr>
            <a:r>
              <a:rPr lang="pt-BR" sz="1600">
                <a:solidFill>
                  <a:schemeClr val="dk1"/>
                </a:solidFill>
                <a:latin typeface="Roboto"/>
                <a:ea typeface="Roboto"/>
                <a:cs typeface="Roboto"/>
                <a:sym typeface="Roboto"/>
              </a:rPr>
              <a:t>Modelos conceituais elaborados através de softwares de modelagem 3D relacionados ao processo de concepção arquitetônica.</a:t>
            </a:r>
            <a:endParaRPr sz="1600">
              <a:latin typeface="Roboto"/>
              <a:ea typeface="Roboto"/>
              <a:cs typeface="Roboto"/>
              <a:sym typeface="Roboto"/>
            </a:endParaRPr>
          </a:p>
        </p:txBody>
      </p:sp>
      <p:sp>
        <p:nvSpPr>
          <p:cNvPr id="120" name="Google Shape;120;p19"/>
          <p:cNvSpPr txBox="1"/>
          <p:nvPr/>
        </p:nvSpPr>
        <p:spPr>
          <a:xfrm>
            <a:off x="3437000" y="1674150"/>
            <a:ext cx="4474800" cy="4314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1000"/>
              </a:spcAft>
              <a:buNone/>
            </a:pPr>
            <a:r>
              <a:rPr b="1" lang="pt-BR" sz="1600">
                <a:solidFill>
                  <a:schemeClr val="dk1"/>
                </a:solidFill>
                <a:latin typeface="Roboto"/>
                <a:ea typeface="Roboto"/>
                <a:cs typeface="Roboto"/>
                <a:sym typeface="Roboto"/>
              </a:rPr>
              <a:t>1.4	 Objetivos:</a:t>
            </a:r>
            <a:endParaRPr/>
          </a:p>
        </p:txBody>
      </p:sp>
      <p:sp>
        <p:nvSpPr>
          <p:cNvPr id="121" name="Google Shape;121;p19"/>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25" name="Shape 125"/>
        <p:cNvGrpSpPr/>
        <p:nvPr/>
      </p:nvGrpSpPr>
      <p:grpSpPr>
        <a:xfrm>
          <a:off x="0" y="0"/>
          <a:ext cx="0" cy="0"/>
          <a:chOff x="0" y="0"/>
          <a:chExt cx="0" cy="0"/>
        </a:xfrm>
      </p:grpSpPr>
      <p:sp>
        <p:nvSpPr>
          <p:cNvPr id="126" name="Google Shape;126;p20"/>
          <p:cNvSpPr/>
          <p:nvPr/>
        </p:nvSpPr>
        <p:spPr>
          <a:xfrm>
            <a:off x="595025" y="0"/>
            <a:ext cx="2967475" cy="5143500"/>
          </a:xfrm>
          <a:prstGeom prst="flowChartCollat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0"/>
          <p:cNvSpPr/>
          <p:nvPr/>
        </p:nvSpPr>
        <p:spPr>
          <a:xfrm rot="-5400000">
            <a:off x="-1540425" y="1522700"/>
            <a:ext cx="5163525" cy="2082675"/>
          </a:xfrm>
          <a:prstGeom prst="flowChartOffpageConnector">
            <a:avLst/>
          </a:prstGeom>
          <a:solidFill>
            <a:srgbClr val="BC090F"/>
          </a:solidFill>
          <a:ln cap="flat" cmpd="sng" w="9525">
            <a:solidFill>
              <a:schemeClr val="dk2"/>
            </a:solidFill>
            <a:prstDash val="solid"/>
            <a:round/>
            <a:headEnd len="sm" w="sm" type="none"/>
            <a:tailEnd len="sm" w="sm" type="none"/>
          </a:ln>
          <a:effectLst>
            <a:outerShdw blurRad="57150" rotWithShape="0" algn="bl" dir="480000" dist="1047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8" name="Google Shape;128;p20"/>
          <p:cNvPicPr preferRelativeResize="0"/>
          <p:nvPr/>
        </p:nvPicPr>
        <p:blipFill>
          <a:blip r:embed="rId3">
            <a:alphaModFix/>
          </a:blip>
          <a:stretch>
            <a:fillRect/>
          </a:stretch>
        </p:blipFill>
        <p:spPr>
          <a:xfrm>
            <a:off x="61047" y="639800"/>
            <a:ext cx="1651199" cy="768126"/>
          </a:xfrm>
          <a:prstGeom prst="rect">
            <a:avLst/>
          </a:prstGeom>
          <a:noFill/>
          <a:ln>
            <a:noFill/>
          </a:ln>
        </p:spPr>
      </p:pic>
      <p:sp>
        <p:nvSpPr>
          <p:cNvPr id="129" name="Google Shape;129;p20"/>
          <p:cNvSpPr txBox="1"/>
          <p:nvPr/>
        </p:nvSpPr>
        <p:spPr>
          <a:xfrm>
            <a:off x="2950850" y="639800"/>
            <a:ext cx="5779500" cy="4028400"/>
          </a:xfrm>
          <a:prstGeom prst="rect">
            <a:avLst/>
          </a:prstGeom>
          <a:noFill/>
          <a:ln>
            <a:noFill/>
          </a:ln>
        </p:spPr>
        <p:txBody>
          <a:bodyPr anchorCtr="0" anchor="t" bIns="91425" lIns="91425" spcFirstLastPara="1" rIns="91425" wrap="square" tIns="91425">
            <a:noAutofit/>
          </a:bodyPr>
          <a:lstStyle/>
          <a:p>
            <a:pPr indent="-330200" lvl="0" marL="457200" rtl="0" algn="just">
              <a:lnSpc>
                <a:spcPct val="115000"/>
              </a:lnSpc>
              <a:spcBef>
                <a:spcPts val="0"/>
              </a:spcBef>
              <a:spcAft>
                <a:spcPts val="0"/>
              </a:spcAft>
              <a:buSzPts val="1600"/>
              <a:buFont typeface="Roboto"/>
              <a:buChar char="●"/>
            </a:pPr>
            <a:r>
              <a:rPr lang="pt-BR" sz="1600">
                <a:latin typeface="Roboto"/>
                <a:ea typeface="Roboto"/>
                <a:cs typeface="Roboto"/>
                <a:sym typeface="Roboto"/>
              </a:rPr>
              <a:t>Objetivos específicos:</a:t>
            </a:r>
            <a:endParaRPr sz="1600">
              <a:latin typeface="Roboto"/>
              <a:ea typeface="Roboto"/>
              <a:cs typeface="Roboto"/>
              <a:sym typeface="Roboto"/>
            </a:endParaRPr>
          </a:p>
          <a:p>
            <a:pPr indent="-281600" lvl="1" marL="450000" rtl="0" algn="just">
              <a:lnSpc>
                <a:spcPct val="115000"/>
              </a:lnSpc>
              <a:spcBef>
                <a:spcPts val="1000"/>
              </a:spcBef>
              <a:spcAft>
                <a:spcPts val="0"/>
              </a:spcAft>
              <a:buSzPts val="1600"/>
              <a:buFont typeface="Roboto"/>
              <a:buChar char="○"/>
            </a:pPr>
            <a:r>
              <a:rPr lang="pt-BR" sz="1600">
                <a:latin typeface="Roboto"/>
                <a:ea typeface="Roboto"/>
                <a:cs typeface="Roboto"/>
                <a:sym typeface="Roboto"/>
              </a:rPr>
              <a:t>Compreender a importância dos modelos conceituais para o processo de concepção projetual arquitetônica;</a:t>
            </a:r>
            <a:endParaRPr sz="1600">
              <a:latin typeface="Roboto"/>
              <a:ea typeface="Roboto"/>
              <a:cs typeface="Roboto"/>
              <a:sym typeface="Roboto"/>
            </a:endParaRPr>
          </a:p>
          <a:p>
            <a:pPr indent="-281600" lvl="1" marL="450000" rtl="0" algn="just">
              <a:lnSpc>
                <a:spcPct val="115000"/>
              </a:lnSpc>
              <a:spcBef>
                <a:spcPts val="1000"/>
              </a:spcBef>
              <a:spcAft>
                <a:spcPts val="0"/>
              </a:spcAft>
              <a:buSzPts val="1600"/>
              <a:buFont typeface="Roboto"/>
              <a:buChar char="○"/>
            </a:pPr>
            <a:r>
              <a:rPr lang="pt-BR" sz="1600">
                <a:latin typeface="Roboto"/>
                <a:ea typeface="Roboto"/>
                <a:cs typeface="Roboto"/>
                <a:sym typeface="Roboto"/>
              </a:rPr>
              <a:t>Compreender os avanços tecnológicos na área da arquitetura relacionados aos softwares de modelagem 3D e ferramentas associadas à eles;</a:t>
            </a:r>
            <a:endParaRPr sz="1600">
              <a:latin typeface="Roboto"/>
              <a:ea typeface="Roboto"/>
              <a:cs typeface="Roboto"/>
              <a:sym typeface="Roboto"/>
            </a:endParaRPr>
          </a:p>
          <a:p>
            <a:pPr indent="-281600" lvl="1" marL="450000" rtl="0" algn="just">
              <a:lnSpc>
                <a:spcPct val="115000"/>
              </a:lnSpc>
              <a:spcBef>
                <a:spcPts val="1000"/>
              </a:spcBef>
              <a:spcAft>
                <a:spcPts val="0"/>
              </a:spcAft>
              <a:buSzPts val="1600"/>
              <a:buFont typeface="Roboto"/>
              <a:buChar char="○"/>
            </a:pPr>
            <a:r>
              <a:rPr lang="pt-BR" sz="1600">
                <a:latin typeface="Roboto"/>
                <a:ea typeface="Roboto"/>
                <a:cs typeface="Roboto"/>
                <a:sym typeface="Roboto"/>
              </a:rPr>
              <a:t>Desenvolver e aplicar uma metodologia de concepção arquitetônica utilizando um software de modelagem paramétrica para elaboração de modelos conceituais;</a:t>
            </a:r>
            <a:endParaRPr sz="1600">
              <a:latin typeface="Roboto"/>
              <a:ea typeface="Roboto"/>
              <a:cs typeface="Roboto"/>
              <a:sym typeface="Roboto"/>
            </a:endParaRPr>
          </a:p>
          <a:p>
            <a:pPr indent="-281600" lvl="1" marL="450000" rtl="0" algn="just">
              <a:lnSpc>
                <a:spcPct val="115000"/>
              </a:lnSpc>
              <a:spcBef>
                <a:spcPts val="1000"/>
              </a:spcBef>
              <a:spcAft>
                <a:spcPts val="1000"/>
              </a:spcAft>
              <a:buSzPts val="1600"/>
              <a:buFont typeface="Roboto"/>
              <a:buChar char="○"/>
            </a:pPr>
            <a:r>
              <a:rPr lang="pt-BR" sz="1600">
                <a:latin typeface="Roboto"/>
                <a:ea typeface="Roboto"/>
                <a:cs typeface="Roboto"/>
                <a:sym typeface="Roboto"/>
              </a:rPr>
              <a:t>Avaliar a adequação de uma ferramenta de modelagem paramétrica às atividades de projeto arquitetônico em um componente curricular do Curso de Arquitetura e Urbanismo da UFRN.</a:t>
            </a:r>
            <a:endParaRPr sz="1600">
              <a:latin typeface="Roboto"/>
              <a:ea typeface="Roboto"/>
              <a:cs typeface="Roboto"/>
              <a:sym typeface="Roboto"/>
            </a:endParaRPr>
          </a:p>
        </p:txBody>
      </p:sp>
      <p:sp>
        <p:nvSpPr>
          <p:cNvPr id="130" name="Google Shape;130;p20"/>
          <p:cNvSpPr txBox="1"/>
          <p:nvPr/>
        </p:nvSpPr>
        <p:spPr>
          <a:xfrm>
            <a:off x="3437000" y="150150"/>
            <a:ext cx="3019200" cy="431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Clr>
                <a:schemeClr val="dk1"/>
              </a:buClr>
              <a:buSzPts val="1100"/>
              <a:buFont typeface="Arial"/>
              <a:buNone/>
            </a:pPr>
            <a:r>
              <a:rPr b="1" lang="pt-BR" sz="1600">
                <a:solidFill>
                  <a:schemeClr val="dk1"/>
                </a:solidFill>
                <a:latin typeface="Roboto"/>
                <a:ea typeface="Roboto"/>
                <a:cs typeface="Roboto"/>
                <a:sym typeface="Roboto"/>
              </a:rPr>
              <a:t>1.4	 Objetivos:</a:t>
            </a:r>
            <a:endParaRPr/>
          </a:p>
        </p:txBody>
      </p:sp>
      <p:sp>
        <p:nvSpPr>
          <p:cNvPr id="131" name="Google Shape;131;p20"/>
          <p:cNvSpPr/>
          <p:nvPr/>
        </p:nvSpPr>
        <p:spPr>
          <a:xfrm>
            <a:off x="-49300" y="1662650"/>
            <a:ext cx="1700400" cy="3156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0"/>
          <p:cNvSpPr txBox="1"/>
          <p:nvPr/>
        </p:nvSpPr>
        <p:spPr>
          <a:xfrm>
            <a:off x="-150125" y="1631425"/>
            <a:ext cx="2082600" cy="3043800"/>
          </a:xfrm>
          <a:prstGeom prst="rect">
            <a:avLst/>
          </a:prstGeom>
          <a:noFill/>
          <a:ln>
            <a:noFill/>
          </a:ln>
        </p:spPr>
        <p:txBody>
          <a:bodyPr anchorCtr="0" anchor="t" bIns="91425" lIns="91425" spcFirstLastPara="1" rIns="91425" wrap="square" tIns="91425">
            <a:noAutofit/>
          </a:bodyPr>
          <a:lstStyle/>
          <a:p>
            <a:pPr indent="-159851" lvl="0" marL="360000" rtl="0" algn="l">
              <a:lnSpc>
                <a:spcPct val="112000"/>
              </a:lnSpc>
              <a:spcBef>
                <a:spcPts val="0"/>
              </a:spcBef>
              <a:spcAft>
                <a:spcPts val="0"/>
              </a:spcAft>
              <a:buSzPts val="1100"/>
              <a:buFont typeface="Roboto Black"/>
              <a:buAutoNum type="arabicPeriod"/>
            </a:pPr>
            <a:r>
              <a:rPr lang="pt-BR" sz="1100">
                <a:latin typeface="Roboto Black"/>
                <a:ea typeface="Roboto Black"/>
                <a:cs typeface="Roboto Black"/>
                <a:sym typeface="Roboto Black"/>
              </a:rPr>
              <a:t>INTRODUÇÃO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METODOLOGIA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O QUE É ARQUITETURA PARAMÉTRICA</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COMPONENTE CURRICULAR ADOTADO</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FERRAMENTA DE DESIGN PARAMÉTRICO </a:t>
            </a:r>
            <a:endParaRPr sz="1100">
              <a:latin typeface="Roboto Black"/>
              <a:ea typeface="Roboto Black"/>
              <a:cs typeface="Roboto Black"/>
              <a:sym typeface="Roboto Black"/>
            </a:endParaRPr>
          </a:p>
          <a:p>
            <a:pPr indent="-159851" lvl="0" marL="360000" rtl="0" algn="l">
              <a:lnSpc>
                <a:spcPct val="112000"/>
              </a:lnSpc>
              <a:spcBef>
                <a:spcPts val="1500"/>
              </a:spcBef>
              <a:spcAft>
                <a:spcPts val="0"/>
              </a:spcAft>
              <a:buSzPts val="1100"/>
              <a:buFont typeface="Roboto Black"/>
              <a:buAutoNum type="arabicPeriod"/>
            </a:pPr>
            <a:r>
              <a:rPr lang="pt-BR" sz="1100">
                <a:latin typeface="Roboto Black"/>
                <a:ea typeface="Roboto Black"/>
                <a:cs typeface="Roboto Black"/>
                <a:sym typeface="Roboto Black"/>
              </a:rPr>
              <a:t>CONSIDERAÇÕES FINAIS</a:t>
            </a:r>
            <a:endParaRPr sz="1100">
              <a:latin typeface="Roboto Black"/>
              <a:ea typeface="Roboto Black"/>
              <a:cs typeface="Roboto Black"/>
              <a:sym typeface="Roboto Black"/>
            </a:endParaRPr>
          </a:p>
          <a:p>
            <a:pPr indent="-159851" lvl="0" marL="360000" rtl="0" algn="l">
              <a:lnSpc>
                <a:spcPct val="112000"/>
              </a:lnSpc>
              <a:spcBef>
                <a:spcPts val="1500"/>
              </a:spcBef>
              <a:spcAft>
                <a:spcPts val="1500"/>
              </a:spcAft>
              <a:buSzPts val="1100"/>
              <a:buFont typeface="Roboto Black"/>
              <a:buAutoNum type="arabicPeriod"/>
            </a:pPr>
            <a:r>
              <a:rPr lang="pt-BR" sz="1100">
                <a:latin typeface="Roboto Black"/>
                <a:ea typeface="Roboto Black"/>
                <a:cs typeface="Roboto Black"/>
                <a:sym typeface="Roboto Black"/>
              </a:rPr>
              <a:t>REFERÊNCIAS</a:t>
            </a:r>
            <a:endParaRPr sz="1100">
              <a:latin typeface="Roboto Black"/>
              <a:ea typeface="Roboto Black"/>
              <a:cs typeface="Roboto Black"/>
              <a:sym typeface="Roboto Blac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1"/>
          <p:cNvSpPr/>
          <p:nvPr/>
        </p:nvSpPr>
        <p:spPr>
          <a:xfrm>
            <a:off x="135600" y="137950"/>
            <a:ext cx="8872800" cy="48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 name="Google Shape;138;p21"/>
          <p:cNvPicPr preferRelativeResize="0"/>
          <p:nvPr/>
        </p:nvPicPr>
        <p:blipFill rotWithShape="1">
          <a:blip r:embed="rId3">
            <a:alphaModFix amt="65000"/>
          </a:blip>
          <a:srcRect b="17709" l="0" r="0" t="0"/>
          <a:stretch/>
        </p:blipFill>
        <p:spPr>
          <a:xfrm>
            <a:off x="135600" y="137963"/>
            <a:ext cx="8872800" cy="4867773"/>
          </a:xfrm>
          <a:prstGeom prst="rect">
            <a:avLst/>
          </a:prstGeom>
          <a:noFill/>
          <a:ln>
            <a:noFill/>
          </a:ln>
        </p:spPr>
      </p:pic>
      <p:sp>
        <p:nvSpPr>
          <p:cNvPr id="139" name="Google Shape;139;p21"/>
          <p:cNvSpPr/>
          <p:nvPr/>
        </p:nvSpPr>
        <p:spPr>
          <a:xfrm>
            <a:off x="3010200" y="137975"/>
            <a:ext cx="3364500" cy="4867800"/>
          </a:xfrm>
          <a:prstGeom prst="rect">
            <a:avLst/>
          </a:prstGeom>
          <a:solidFill>
            <a:srgbClr val="EEEEEE">
              <a:alpha val="843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1"/>
          <p:cNvSpPr txBox="1"/>
          <p:nvPr/>
        </p:nvSpPr>
        <p:spPr>
          <a:xfrm>
            <a:off x="2449650" y="611475"/>
            <a:ext cx="4485600" cy="828000"/>
          </a:xfrm>
          <a:prstGeom prst="rect">
            <a:avLst/>
          </a:prstGeom>
          <a:noFill/>
          <a:ln>
            <a:noFill/>
          </a:ln>
        </p:spPr>
        <p:txBody>
          <a:bodyPr anchorCtr="0" anchor="t" bIns="91425" lIns="91425" spcFirstLastPara="1" rIns="91425" wrap="square" tIns="91425">
            <a:noAutofit/>
          </a:bodyPr>
          <a:lstStyle/>
          <a:p>
            <a:pPr indent="-381000" lvl="0" marL="457200" rtl="0" algn="ctr">
              <a:spcBef>
                <a:spcPts val="0"/>
              </a:spcBef>
              <a:spcAft>
                <a:spcPts val="0"/>
              </a:spcAft>
              <a:buClr>
                <a:schemeClr val="dk1"/>
              </a:buClr>
              <a:buSzPts val="2400"/>
              <a:buFont typeface="Roboto Black"/>
              <a:buAutoNum type="arabicPeriod" startAt="2"/>
            </a:pPr>
            <a:r>
              <a:rPr lang="pt-BR" sz="2400">
                <a:solidFill>
                  <a:schemeClr val="dk1"/>
                </a:solidFill>
                <a:latin typeface="Roboto Black"/>
                <a:ea typeface="Roboto Black"/>
                <a:cs typeface="Roboto Black"/>
                <a:sym typeface="Roboto Black"/>
              </a:rPr>
              <a:t>METODOLOGIA</a:t>
            </a:r>
            <a:endParaRPr sz="2400">
              <a:latin typeface="Roboto Black"/>
              <a:ea typeface="Roboto Black"/>
              <a:cs typeface="Roboto Black"/>
              <a:sym typeface="Roboto Black"/>
            </a:endParaRPr>
          </a:p>
        </p:txBody>
      </p:sp>
      <p:sp>
        <p:nvSpPr>
          <p:cNvPr id="141" name="Google Shape;141;p21"/>
          <p:cNvSpPr txBox="1"/>
          <p:nvPr/>
        </p:nvSpPr>
        <p:spPr>
          <a:xfrm>
            <a:off x="4073125" y="4385300"/>
            <a:ext cx="30120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Gratispng.com</a:t>
            </a:r>
            <a:endParaRPr sz="1000">
              <a:latin typeface="Roboto Thin"/>
              <a:ea typeface="Roboto Thin"/>
              <a:cs typeface="Roboto Thin"/>
              <a:sym typeface="Roboto Thin"/>
            </a:endParaRPr>
          </a:p>
        </p:txBody>
      </p:sp>
      <p:pic>
        <p:nvPicPr>
          <p:cNvPr id="142" name="Google Shape;142;p21"/>
          <p:cNvPicPr preferRelativeResize="0"/>
          <p:nvPr/>
        </p:nvPicPr>
        <p:blipFill>
          <a:blip r:embed="rId4">
            <a:alphaModFix/>
          </a:blip>
          <a:stretch>
            <a:fillRect/>
          </a:stretch>
        </p:blipFill>
        <p:spPr>
          <a:xfrm>
            <a:off x="2881502" y="1319100"/>
            <a:ext cx="3794976" cy="3204650"/>
          </a:xfrm>
          <a:prstGeom prst="rect">
            <a:avLst/>
          </a:prstGeom>
          <a:noFill/>
          <a:ln>
            <a:noFill/>
          </a:ln>
        </p:spPr>
      </p:pic>
      <p:sp>
        <p:nvSpPr>
          <p:cNvPr id="143" name="Google Shape;143;p21"/>
          <p:cNvSpPr txBox="1"/>
          <p:nvPr/>
        </p:nvSpPr>
        <p:spPr>
          <a:xfrm>
            <a:off x="244200" y="4720025"/>
            <a:ext cx="8601900" cy="13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000">
                <a:latin typeface="Roboto Thin"/>
                <a:ea typeface="Roboto Thin"/>
                <a:cs typeface="Roboto Thin"/>
                <a:sym typeface="Roboto Thin"/>
              </a:rPr>
              <a:t>Fonte: Pixabay</a:t>
            </a:r>
            <a:endParaRPr sz="1000">
              <a:latin typeface="Roboto Thin"/>
              <a:ea typeface="Roboto Thin"/>
              <a:cs typeface="Roboto Thin"/>
              <a:sym typeface="Roboto Thi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